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27" r:id="rId3"/>
    <p:sldId id="428" r:id="rId4"/>
    <p:sldId id="515" r:id="rId5"/>
    <p:sldId id="516" r:id="rId6"/>
    <p:sldId id="429" r:id="rId7"/>
    <p:sldId id="517" r:id="rId8"/>
    <p:sldId id="520" r:id="rId9"/>
    <p:sldId id="519" r:id="rId10"/>
    <p:sldId id="518" r:id="rId11"/>
    <p:sldId id="521" r:id="rId12"/>
    <p:sldId id="522" r:id="rId13"/>
    <p:sldId id="523" r:id="rId14"/>
    <p:sldId id="524" r:id="rId15"/>
    <p:sldId id="525" r:id="rId16"/>
    <p:sldId id="528" r:id="rId17"/>
    <p:sldId id="527" r:id="rId18"/>
    <p:sldId id="526" r:id="rId19"/>
    <p:sldId id="529" r:id="rId20"/>
    <p:sldId id="530" r:id="rId21"/>
    <p:sldId id="531" r:id="rId22"/>
    <p:sldId id="532" r:id="rId23"/>
    <p:sldId id="533" r:id="rId24"/>
    <p:sldId id="534" r:id="rId25"/>
    <p:sldId id="535" r:id="rId26"/>
    <p:sldId id="536" r:id="rId27"/>
    <p:sldId id="537" r:id="rId28"/>
    <p:sldId id="538" r:id="rId29"/>
    <p:sldId id="539" r:id="rId30"/>
    <p:sldId id="542" r:id="rId31"/>
    <p:sldId id="541" r:id="rId32"/>
    <p:sldId id="540" r:id="rId33"/>
    <p:sldId id="543" r:id="rId34"/>
    <p:sldId id="547" r:id="rId35"/>
    <p:sldId id="545" r:id="rId36"/>
    <p:sldId id="546" r:id="rId37"/>
    <p:sldId id="548" r:id="rId38"/>
    <p:sldId id="544" r:id="rId39"/>
    <p:sldId id="549" r:id="rId40"/>
    <p:sldId id="551" r:id="rId41"/>
    <p:sldId id="550" r:id="rId42"/>
    <p:sldId id="552" r:id="rId43"/>
    <p:sldId id="553" r:id="rId44"/>
    <p:sldId id="554" r:id="rId45"/>
    <p:sldId id="555" r:id="rId46"/>
    <p:sldId id="556" r:id="rId47"/>
    <p:sldId id="558" r:id="rId48"/>
    <p:sldId id="557" r:id="rId49"/>
    <p:sldId id="559" r:id="rId50"/>
    <p:sldId id="560" r:id="rId51"/>
    <p:sldId id="561" r:id="rId52"/>
    <p:sldId id="562" r:id="rId53"/>
    <p:sldId id="564" r:id="rId54"/>
    <p:sldId id="563" r:id="rId55"/>
    <p:sldId id="565" r:id="rId56"/>
    <p:sldId id="566" r:id="rId57"/>
    <p:sldId id="567" r:id="rId58"/>
    <p:sldId id="569" r:id="rId59"/>
    <p:sldId id="568" r:id="rId60"/>
    <p:sldId id="570" r:id="rId61"/>
    <p:sldId id="571" r:id="rId62"/>
    <p:sldId id="572" r:id="rId63"/>
    <p:sldId id="573" r:id="rId64"/>
    <p:sldId id="574" r:id="rId65"/>
    <p:sldId id="576" r:id="rId66"/>
    <p:sldId id="581" r:id="rId67"/>
    <p:sldId id="575" r:id="rId68"/>
    <p:sldId id="577" r:id="rId69"/>
    <p:sldId id="579" r:id="rId70"/>
    <p:sldId id="578" r:id="rId71"/>
    <p:sldId id="580" r:id="rId72"/>
    <p:sldId id="582" r:id="rId73"/>
    <p:sldId id="583" r:id="rId74"/>
    <p:sldId id="584" r:id="rId75"/>
    <p:sldId id="585" r:id="rId76"/>
    <p:sldId id="586" r:id="rId77"/>
    <p:sldId id="587" r:id="rId78"/>
    <p:sldId id="588" r:id="rId79"/>
    <p:sldId id="591" r:id="rId80"/>
    <p:sldId id="589" r:id="rId81"/>
    <p:sldId id="590" r:id="rId82"/>
    <p:sldId id="593" r:id="rId83"/>
    <p:sldId id="592" r:id="rId84"/>
    <p:sldId id="594" r:id="rId85"/>
    <p:sldId id="595" r:id="rId86"/>
    <p:sldId id="596" r:id="rId87"/>
    <p:sldId id="597" r:id="rId88"/>
    <p:sldId id="598" r:id="rId89"/>
    <p:sldId id="599" r:id="rId90"/>
    <p:sldId id="600" r:id="rId91"/>
    <p:sldId id="601" r:id="rId92"/>
    <p:sldId id="602" r:id="rId93"/>
    <p:sldId id="603" r:id="rId94"/>
    <p:sldId id="604" r:id="rId95"/>
    <p:sldId id="605" r:id="rId96"/>
    <p:sldId id="606" r:id="rId97"/>
    <p:sldId id="608" r:id="rId98"/>
    <p:sldId id="607" r:id="rId99"/>
    <p:sldId id="609" r:id="rId100"/>
    <p:sldId id="610" r:id="rId101"/>
    <p:sldId id="611" r:id="rId102"/>
    <p:sldId id="612" r:id="rId103"/>
    <p:sldId id="613" r:id="rId104"/>
    <p:sldId id="614" r:id="rId105"/>
    <p:sldId id="615" r:id="rId106"/>
    <p:sldId id="616" r:id="rId107"/>
    <p:sldId id="617" r:id="rId108"/>
    <p:sldId id="618" r:id="rId109"/>
    <p:sldId id="619" r:id="rId110"/>
    <p:sldId id="620" r:id="rId111"/>
    <p:sldId id="621" r:id="rId112"/>
    <p:sldId id="622" r:id="rId113"/>
    <p:sldId id="623" r:id="rId114"/>
    <p:sldId id="624" r:id="rId115"/>
    <p:sldId id="625" r:id="rId116"/>
    <p:sldId id="626" r:id="rId117"/>
    <p:sldId id="627" r:id="rId118"/>
    <p:sldId id="628" r:id="rId119"/>
    <p:sldId id="629" r:id="rId120"/>
    <p:sldId id="630" r:id="rId121"/>
    <p:sldId id="631" r:id="rId122"/>
    <p:sldId id="632" r:id="rId123"/>
    <p:sldId id="633" r:id="rId124"/>
    <p:sldId id="635" r:id="rId125"/>
    <p:sldId id="634" r:id="rId126"/>
    <p:sldId id="636" r:id="rId127"/>
    <p:sldId id="637" r:id="rId128"/>
    <p:sldId id="638" r:id="rId129"/>
    <p:sldId id="639" r:id="rId130"/>
    <p:sldId id="640" r:id="rId131"/>
    <p:sldId id="641" r:id="rId132"/>
    <p:sldId id="642" r:id="rId133"/>
    <p:sldId id="643" r:id="rId134"/>
    <p:sldId id="395" r:id="rId135"/>
    <p:sldId id="514"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5" autoAdjust="0"/>
    <p:restoredTop sz="94660"/>
  </p:normalViewPr>
  <p:slideViewPr>
    <p:cSldViewPr>
      <p:cViewPr>
        <p:scale>
          <a:sx n="74" d="100"/>
          <a:sy n="74" d="100"/>
        </p:scale>
        <p:origin x="1170" y="5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59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4FE60-38DE-4994-AAB2-0255F270B56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A1A4AE3-1B0D-489D-B6EF-CEC6E828FECF}">
      <dgm:prSet>
        <dgm:style>
          <a:lnRef idx="2">
            <a:schemeClr val="accent2"/>
          </a:lnRef>
          <a:fillRef idx="1">
            <a:schemeClr val="lt1"/>
          </a:fillRef>
          <a:effectRef idx="0">
            <a:schemeClr val="accent2"/>
          </a:effectRef>
          <a:fontRef idx="minor">
            <a:schemeClr val="dk1"/>
          </a:fontRef>
        </dgm:style>
      </dgm:prSet>
      <dgm:spPr/>
      <dgm:t>
        <a:bodyPr/>
        <a:lstStyle/>
        <a:p>
          <a:pPr rtl="0"/>
          <a:r>
            <a:rPr lang="en-US" b="1" dirty="0" smtClean="0"/>
            <a:t>Fear of failure</a:t>
          </a:r>
          <a:endParaRPr lang="en-US" dirty="0"/>
        </a:p>
      </dgm:t>
    </dgm:pt>
    <dgm:pt modelId="{C93592C6-2883-46CC-A97C-66215D83901E}" type="parTrans" cxnId="{F9DE54B3-6C62-4B72-AD40-1B22D5BE05C9}">
      <dgm:prSet/>
      <dgm:spPr/>
      <dgm:t>
        <a:bodyPr/>
        <a:lstStyle/>
        <a:p>
          <a:endParaRPr lang="en-US"/>
        </a:p>
      </dgm:t>
    </dgm:pt>
    <dgm:pt modelId="{B46627AF-E168-4DBC-B64C-46024306980A}" type="sibTrans" cxnId="{F9DE54B3-6C62-4B72-AD40-1B22D5BE05C9}">
      <dgm:prSet/>
      <dgm:spPr/>
      <dgm:t>
        <a:bodyPr/>
        <a:lstStyle/>
        <a:p>
          <a:endParaRPr lang="en-US"/>
        </a:p>
      </dgm:t>
    </dgm:pt>
    <dgm:pt modelId="{6D6F98F0-4791-4F41-9050-8184397D3C6A}">
      <dgm:prSet>
        <dgm:style>
          <a:lnRef idx="2">
            <a:schemeClr val="accent2"/>
          </a:lnRef>
          <a:fillRef idx="1">
            <a:schemeClr val="lt1"/>
          </a:fillRef>
          <a:effectRef idx="0">
            <a:schemeClr val="accent2"/>
          </a:effectRef>
          <a:fontRef idx="minor">
            <a:schemeClr val="dk1"/>
          </a:fontRef>
        </dgm:style>
      </dgm:prSet>
      <dgm:spPr/>
      <dgm:t>
        <a:bodyPr/>
        <a:lstStyle/>
        <a:p>
          <a:pPr rtl="0"/>
          <a:r>
            <a:rPr lang="en-US" b="1" dirty="0" smtClean="0"/>
            <a:t>Fear of trading security for the unknown</a:t>
          </a:r>
          <a:endParaRPr lang="en-US" dirty="0"/>
        </a:p>
      </dgm:t>
    </dgm:pt>
    <dgm:pt modelId="{7CAD386B-27B6-4D99-B862-C0A4B1F20D70}" type="parTrans" cxnId="{7986CB73-197E-40EC-9614-506CB85B5E62}">
      <dgm:prSet/>
      <dgm:spPr/>
      <dgm:t>
        <a:bodyPr/>
        <a:lstStyle/>
        <a:p>
          <a:endParaRPr lang="en-US"/>
        </a:p>
      </dgm:t>
    </dgm:pt>
    <dgm:pt modelId="{034EA46A-F781-4D07-8219-49EA5CA0A005}" type="sibTrans" cxnId="{7986CB73-197E-40EC-9614-506CB85B5E62}">
      <dgm:prSet/>
      <dgm:spPr/>
      <dgm:t>
        <a:bodyPr/>
        <a:lstStyle/>
        <a:p>
          <a:endParaRPr lang="en-US"/>
        </a:p>
      </dgm:t>
    </dgm:pt>
    <dgm:pt modelId="{192A7BDC-4512-4E43-999C-093618937A44}">
      <dgm:prSet>
        <dgm:style>
          <a:lnRef idx="2">
            <a:schemeClr val="accent2"/>
          </a:lnRef>
          <a:fillRef idx="1">
            <a:schemeClr val="lt1"/>
          </a:fillRef>
          <a:effectRef idx="0">
            <a:schemeClr val="accent2"/>
          </a:effectRef>
          <a:fontRef idx="minor">
            <a:schemeClr val="dk1"/>
          </a:fontRef>
        </dgm:style>
      </dgm:prSet>
      <dgm:spPr/>
      <dgm:t>
        <a:bodyPr/>
        <a:lstStyle/>
        <a:p>
          <a:pPr rtl="0"/>
          <a:r>
            <a:rPr lang="en-US" b="1" dirty="0" smtClean="0"/>
            <a:t>Fear of being overextended on resources</a:t>
          </a:r>
          <a:endParaRPr lang="en-US" dirty="0"/>
        </a:p>
      </dgm:t>
    </dgm:pt>
    <dgm:pt modelId="{1A8B4C27-11FC-425F-84FE-792DCADBCDEC}" type="parTrans" cxnId="{CF194992-73DA-4A67-BD76-D9C4A8079688}">
      <dgm:prSet/>
      <dgm:spPr/>
      <dgm:t>
        <a:bodyPr/>
        <a:lstStyle/>
        <a:p>
          <a:endParaRPr lang="en-US"/>
        </a:p>
      </dgm:t>
    </dgm:pt>
    <dgm:pt modelId="{C7F7605F-962F-4A66-9DF3-A5220701D7FA}" type="sibTrans" cxnId="{CF194992-73DA-4A67-BD76-D9C4A8079688}">
      <dgm:prSet/>
      <dgm:spPr/>
      <dgm:t>
        <a:bodyPr/>
        <a:lstStyle/>
        <a:p>
          <a:endParaRPr lang="en-US"/>
        </a:p>
      </dgm:t>
    </dgm:pt>
    <dgm:pt modelId="{BB012DA7-4DD3-4000-8C76-A12D81CB2788}">
      <dgm:prSet>
        <dgm:style>
          <a:lnRef idx="2">
            <a:schemeClr val="accent2"/>
          </a:lnRef>
          <a:fillRef idx="1">
            <a:schemeClr val="lt1"/>
          </a:fillRef>
          <a:effectRef idx="0">
            <a:schemeClr val="accent2"/>
          </a:effectRef>
          <a:fontRef idx="minor">
            <a:schemeClr val="dk1"/>
          </a:fontRef>
        </dgm:style>
      </dgm:prSet>
      <dgm:spPr/>
      <dgm:t>
        <a:bodyPr/>
        <a:lstStyle/>
        <a:p>
          <a:pPr rtl="0"/>
          <a:r>
            <a:rPr lang="en-US" b="1" dirty="0" smtClean="0"/>
            <a:t>Fear of what others think</a:t>
          </a:r>
          <a:endParaRPr lang="en-US" dirty="0"/>
        </a:p>
      </dgm:t>
    </dgm:pt>
    <dgm:pt modelId="{9AE0FC84-8782-4C1B-A254-10E67A1A92F2}" type="parTrans" cxnId="{5AC8CD3F-54CF-4753-B313-82C2BD35CB40}">
      <dgm:prSet/>
      <dgm:spPr/>
      <dgm:t>
        <a:bodyPr/>
        <a:lstStyle/>
        <a:p>
          <a:endParaRPr lang="en-US"/>
        </a:p>
      </dgm:t>
    </dgm:pt>
    <dgm:pt modelId="{BF7662BC-F62B-4DF2-9CD8-F5CBBBE400C8}" type="sibTrans" cxnId="{5AC8CD3F-54CF-4753-B313-82C2BD35CB40}">
      <dgm:prSet/>
      <dgm:spPr/>
      <dgm:t>
        <a:bodyPr/>
        <a:lstStyle/>
        <a:p>
          <a:endParaRPr lang="en-US"/>
        </a:p>
      </dgm:t>
    </dgm:pt>
    <dgm:pt modelId="{E3D914E0-4C9B-45D0-A069-183D9F363B1F}">
      <dgm:prSet>
        <dgm:style>
          <a:lnRef idx="2">
            <a:schemeClr val="accent2"/>
          </a:lnRef>
          <a:fillRef idx="1">
            <a:schemeClr val="lt1"/>
          </a:fillRef>
          <a:effectRef idx="0">
            <a:schemeClr val="accent2"/>
          </a:effectRef>
          <a:fontRef idx="minor">
            <a:schemeClr val="dk1"/>
          </a:fontRef>
        </dgm:style>
      </dgm:prSet>
      <dgm:spPr/>
      <dgm:t>
        <a:bodyPr/>
        <a:lstStyle/>
        <a:p>
          <a:pPr rtl="0"/>
          <a:r>
            <a:rPr lang="en-US" b="1" dirty="0" smtClean="0"/>
            <a:t>Fear of pushing others away</a:t>
          </a:r>
          <a:endParaRPr lang="en-US" b="1" dirty="0"/>
        </a:p>
      </dgm:t>
    </dgm:pt>
    <dgm:pt modelId="{54094313-40B0-4151-96B0-D5A6D9ECBE28}" type="parTrans" cxnId="{B439CA23-0B8D-42AE-900C-10B604822CE6}">
      <dgm:prSet/>
      <dgm:spPr/>
      <dgm:t>
        <a:bodyPr/>
        <a:lstStyle/>
        <a:p>
          <a:endParaRPr lang="en-US"/>
        </a:p>
      </dgm:t>
    </dgm:pt>
    <dgm:pt modelId="{03A0C20F-7BAC-4E56-A989-36663567E881}" type="sibTrans" cxnId="{B439CA23-0B8D-42AE-900C-10B604822CE6}">
      <dgm:prSet/>
      <dgm:spPr/>
      <dgm:t>
        <a:bodyPr/>
        <a:lstStyle/>
        <a:p>
          <a:endParaRPr lang="en-US"/>
        </a:p>
      </dgm:t>
    </dgm:pt>
    <dgm:pt modelId="{6E881AED-9A3E-4596-AD23-52AD84EE5A27}" type="pres">
      <dgm:prSet presAssocID="{D304FE60-38DE-4994-AAB2-0255F270B567}" presName="diagram" presStyleCnt="0">
        <dgm:presLayoutVars>
          <dgm:chPref val="1"/>
          <dgm:dir/>
          <dgm:animOne val="branch"/>
          <dgm:animLvl val="lvl"/>
          <dgm:resizeHandles/>
        </dgm:presLayoutVars>
      </dgm:prSet>
      <dgm:spPr/>
      <dgm:t>
        <a:bodyPr/>
        <a:lstStyle/>
        <a:p>
          <a:endParaRPr lang="en-US"/>
        </a:p>
      </dgm:t>
    </dgm:pt>
    <dgm:pt modelId="{2AC52E1C-AA5D-49E6-848C-1A3762A990E7}" type="pres">
      <dgm:prSet presAssocID="{DA1A4AE3-1B0D-489D-B6EF-CEC6E828FECF}" presName="root" presStyleCnt="0"/>
      <dgm:spPr/>
    </dgm:pt>
    <dgm:pt modelId="{56DA990F-7D75-4B1F-8CB0-FD4CD888AE95}" type="pres">
      <dgm:prSet presAssocID="{DA1A4AE3-1B0D-489D-B6EF-CEC6E828FECF}" presName="rootComposite" presStyleCnt="0"/>
      <dgm:spPr/>
    </dgm:pt>
    <dgm:pt modelId="{997EB70E-A1A2-4183-A991-9E883516B6B6}" type="pres">
      <dgm:prSet presAssocID="{DA1A4AE3-1B0D-489D-B6EF-CEC6E828FECF}" presName="rootText" presStyleLbl="node1" presStyleIdx="0" presStyleCnt="5"/>
      <dgm:spPr/>
      <dgm:t>
        <a:bodyPr/>
        <a:lstStyle/>
        <a:p>
          <a:endParaRPr lang="en-US"/>
        </a:p>
      </dgm:t>
    </dgm:pt>
    <dgm:pt modelId="{55085CAC-5547-4407-AE41-6D7F0B55A19D}" type="pres">
      <dgm:prSet presAssocID="{DA1A4AE3-1B0D-489D-B6EF-CEC6E828FECF}" presName="rootConnector" presStyleLbl="node1" presStyleIdx="0" presStyleCnt="5"/>
      <dgm:spPr/>
      <dgm:t>
        <a:bodyPr/>
        <a:lstStyle/>
        <a:p>
          <a:endParaRPr lang="en-US"/>
        </a:p>
      </dgm:t>
    </dgm:pt>
    <dgm:pt modelId="{B82447A7-D3D3-466E-B297-F3FC3D0AA0A9}" type="pres">
      <dgm:prSet presAssocID="{DA1A4AE3-1B0D-489D-B6EF-CEC6E828FECF}" presName="childShape" presStyleCnt="0"/>
      <dgm:spPr/>
    </dgm:pt>
    <dgm:pt modelId="{4E89BE4D-C7D5-48DA-96F0-DCF53DE5B7A4}" type="pres">
      <dgm:prSet presAssocID="{6D6F98F0-4791-4F41-9050-8184397D3C6A}" presName="root" presStyleCnt="0"/>
      <dgm:spPr/>
    </dgm:pt>
    <dgm:pt modelId="{AE2DCDC9-699E-4660-A690-46C0E707F2D3}" type="pres">
      <dgm:prSet presAssocID="{6D6F98F0-4791-4F41-9050-8184397D3C6A}" presName="rootComposite" presStyleCnt="0"/>
      <dgm:spPr/>
    </dgm:pt>
    <dgm:pt modelId="{3A0035AE-1514-4896-AC46-F0F23E8B8D7D}" type="pres">
      <dgm:prSet presAssocID="{6D6F98F0-4791-4F41-9050-8184397D3C6A}" presName="rootText" presStyleLbl="node1" presStyleIdx="1" presStyleCnt="5"/>
      <dgm:spPr/>
      <dgm:t>
        <a:bodyPr/>
        <a:lstStyle/>
        <a:p>
          <a:endParaRPr lang="en-US"/>
        </a:p>
      </dgm:t>
    </dgm:pt>
    <dgm:pt modelId="{A56DD369-961B-47FE-B345-8248939FBB23}" type="pres">
      <dgm:prSet presAssocID="{6D6F98F0-4791-4F41-9050-8184397D3C6A}" presName="rootConnector" presStyleLbl="node1" presStyleIdx="1" presStyleCnt="5"/>
      <dgm:spPr/>
      <dgm:t>
        <a:bodyPr/>
        <a:lstStyle/>
        <a:p>
          <a:endParaRPr lang="en-US"/>
        </a:p>
      </dgm:t>
    </dgm:pt>
    <dgm:pt modelId="{A539DFC0-62D5-4EBA-A633-8B5657DF2A55}" type="pres">
      <dgm:prSet presAssocID="{6D6F98F0-4791-4F41-9050-8184397D3C6A}" presName="childShape" presStyleCnt="0"/>
      <dgm:spPr/>
    </dgm:pt>
    <dgm:pt modelId="{63694A1E-1FF3-408E-A4EF-55E456B21025}" type="pres">
      <dgm:prSet presAssocID="{192A7BDC-4512-4E43-999C-093618937A44}" presName="root" presStyleCnt="0"/>
      <dgm:spPr/>
    </dgm:pt>
    <dgm:pt modelId="{8492CE63-7FF5-4544-BC7A-FBA090D8C9FC}" type="pres">
      <dgm:prSet presAssocID="{192A7BDC-4512-4E43-999C-093618937A44}" presName="rootComposite" presStyleCnt="0"/>
      <dgm:spPr/>
    </dgm:pt>
    <dgm:pt modelId="{A9E5ECA1-E771-4529-B8FB-08E815BEBB58}" type="pres">
      <dgm:prSet presAssocID="{192A7BDC-4512-4E43-999C-093618937A44}" presName="rootText" presStyleLbl="node1" presStyleIdx="2" presStyleCnt="5"/>
      <dgm:spPr/>
      <dgm:t>
        <a:bodyPr/>
        <a:lstStyle/>
        <a:p>
          <a:endParaRPr lang="en-US"/>
        </a:p>
      </dgm:t>
    </dgm:pt>
    <dgm:pt modelId="{F19FEF4F-DB84-432F-B5FF-B731FCD3439B}" type="pres">
      <dgm:prSet presAssocID="{192A7BDC-4512-4E43-999C-093618937A44}" presName="rootConnector" presStyleLbl="node1" presStyleIdx="2" presStyleCnt="5"/>
      <dgm:spPr/>
      <dgm:t>
        <a:bodyPr/>
        <a:lstStyle/>
        <a:p>
          <a:endParaRPr lang="en-US"/>
        </a:p>
      </dgm:t>
    </dgm:pt>
    <dgm:pt modelId="{06E174C7-3742-4052-B2A1-B56C6DFA7518}" type="pres">
      <dgm:prSet presAssocID="{192A7BDC-4512-4E43-999C-093618937A44}" presName="childShape" presStyleCnt="0"/>
      <dgm:spPr/>
    </dgm:pt>
    <dgm:pt modelId="{8281DF9E-4FD0-4B9D-B81E-659BC14FFE8E}" type="pres">
      <dgm:prSet presAssocID="{BB012DA7-4DD3-4000-8C76-A12D81CB2788}" presName="root" presStyleCnt="0"/>
      <dgm:spPr/>
    </dgm:pt>
    <dgm:pt modelId="{7111387F-E40D-4D35-8450-9C6D459C2F46}" type="pres">
      <dgm:prSet presAssocID="{BB012DA7-4DD3-4000-8C76-A12D81CB2788}" presName="rootComposite" presStyleCnt="0"/>
      <dgm:spPr/>
    </dgm:pt>
    <dgm:pt modelId="{05528441-5281-41B9-8ED0-DADB09634DD7}" type="pres">
      <dgm:prSet presAssocID="{BB012DA7-4DD3-4000-8C76-A12D81CB2788}" presName="rootText" presStyleLbl="node1" presStyleIdx="3" presStyleCnt="5"/>
      <dgm:spPr/>
      <dgm:t>
        <a:bodyPr/>
        <a:lstStyle/>
        <a:p>
          <a:endParaRPr lang="en-US"/>
        </a:p>
      </dgm:t>
    </dgm:pt>
    <dgm:pt modelId="{E5F614E4-CF9C-4834-96ED-D98078E2E8E9}" type="pres">
      <dgm:prSet presAssocID="{BB012DA7-4DD3-4000-8C76-A12D81CB2788}" presName="rootConnector" presStyleLbl="node1" presStyleIdx="3" presStyleCnt="5"/>
      <dgm:spPr/>
      <dgm:t>
        <a:bodyPr/>
        <a:lstStyle/>
        <a:p>
          <a:endParaRPr lang="en-US"/>
        </a:p>
      </dgm:t>
    </dgm:pt>
    <dgm:pt modelId="{85B8F8F8-288F-44AC-A057-44C7C8E5C43F}" type="pres">
      <dgm:prSet presAssocID="{BB012DA7-4DD3-4000-8C76-A12D81CB2788}" presName="childShape" presStyleCnt="0"/>
      <dgm:spPr/>
    </dgm:pt>
    <dgm:pt modelId="{AECB2E91-5269-40E4-B3FB-90CC4B60F38B}" type="pres">
      <dgm:prSet presAssocID="{E3D914E0-4C9B-45D0-A069-183D9F363B1F}" presName="root" presStyleCnt="0"/>
      <dgm:spPr/>
    </dgm:pt>
    <dgm:pt modelId="{C499BEAA-CE75-436A-9E0A-8AF4DA94A197}" type="pres">
      <dgm:prSet presAssocID="{E3D914E0-4C9B-45D0-A069-183D9F363B1F}" presName="rootComposite" presStyleCnt="0"/>
      <dgm:spPr/>
    </dgm:pt>
    <dgm:pt modelId="{FE59F52C-666D-4BCC-B58F-0BAEC53D0EFA}" type="pres">
      <dgm:prSet presAssocID="{E3D914E0-4C9B-45D0-A069-183D9F363B1F}" presName="rootText" presStyleLbl="node1" presStyleIdx="4" presStyleCnt="5"/>
      <dgm:spPr/>
      <dgm:t>
        <a:bodyPr/>
        <a:lstStyle/>
        <a:p>
          <a:endParaRPr lang="en-US"/>
        </a:p>
      </dgm:t>
    </dgm:pt>
    <dgm:pt modelId="{921079D9-B49F-43F4-BDB3-FA2A9A4D8B41}" type="pres">
      <dgm:prSet presAssocID="{E3D914E0-4C9B-45D0-A069-183D9F363B1F}" presName="rootConnector" presStyleLbl="node1" presStyleIdx="4" presStyleCnt="5"/>
      <dgm:spPr/>
      <dgm:t>
        <a:bodyPr/>
        <a:lstStyle/>
        <a:p>
          <a:endParaRPr lang="en-US"/>
        </a:p>
      </dgm:t>
    </dgm:pt>
    <dgm:pt modelId="{3FC89309-1F05-4830-B70F-C8EFE7AB4FCC}" type="pres">
      <dgm:prSet presAssocID="{E3D914E0-4C9B-45D0-A069-183D9F363B1F}" presName="childShape" presStyleCnt="0"/>
      <dgm:spPr/>
    </dgm:pt>
  </dgm:ptLst>
  <dgm:cxnLst>
    <dgm:cxn modelId="{2DFC776D-7E37-482A-BB00-A0512CEDFD4B}" type="presOf" srcId="{DA1A4AE3-1B0D-489D-B6EF-CEC6E828FECF}" destId="{997EB70E-A1A2-4183-A991-9E883516B6B6}" srcOrd="0" destOrd="0" presId="urn:microsoft.com/office/officeart/2005/8/layout/hierarchy3"/>
    <dgm:cxn modelId="{103FA930-4325-4BC8-97C7-BE05F37D0DFD}" type="presOf" srcId="{BB012DA7-4DD3-4000-8C76-A12D81CB2788}" destId="{E5F614E4-CF9C-4834-96ED-D98078E2E8E9}" srcOrd="1" destOrd="0" presId="urn:microsoft.com/office/officeart/2005/8/layout/hierarchy3"/>
    <dgm:cxn modelId="{7986CB73-197E-40EC-9614-506CB85B5E62}" srcId="{D304FE60-38DE-4994-AAB2-0255F270B567}" destId="{6D6F98F0-4791-4F41-9050-8184397D3C6A}" srcOrd="1" destOrd="0" parTransId="{7CAD386B-27B6-4D99-B862-C0A4B1F20D70}" sibTransId="{034EA46A-F781-4D07-8219-49EA5CA0A005}"/>
    <dgm:cxn modelId="{B439CA23-0B8D-42AE-900C-10B604822CE6}" srcId="{D304FE60-38DE-4994-AAB2-0255F270B567}" destId="{E3D914E0-4C9B-45D0-A069-183D9F363B1F}" srcOrd="4" destOrd="0" parTransId="{54094313-40B0-4151-96B0-D5A6D9ECBE28}" sibTransId="{03A0C20F-7BAC-4E56-A989-36663567E881}"/>
    <dgm:cxn modelId="{DF9554A7-6085-4176-BE8F-845C2FFB01C9}" type="presOf" srcId="{6D6F98F0-4791-4F41-9050-8184397D3C6A}" destId="{A56DD369-961B-47FE-B345-8248939FBB23}" srcOrd="1" destOrd="0" presId="urn:microsoft.com/office/officeart/2005/8/layout/hierarchy3"/>
    <dgm:cxn modelId="{0599333F-1196-4E5D-9E42-856FF6F611DD}" type="presOf" srcId="{E3D914E0-4C9B-45D0-A069-183D9F363B1F}" destId="{FE59F52C-666D-4BCC-B58F-0BAEC53D0EFA}" srcOrd="0" destOrd="0" presId="urn:microsoft.com/office/officeart/2005/8/layout/hierarchy3"/>
    <dgm:cxn modelId="{38A22162-14AB-4ABE-AC00-BA496885ADDA}" type="presOf" srcId="{BB012DA7-4DD3-4000-8C76-A12D81CB2788}" destId="{05528441-5281-41B9-8ED0-DADB09634DD7}" srcOrd="0" destOrd="0" presId="urn:microsoft.com/office/officeart/2005/8/layout/hierarchy3"/>
    <dgm:cxn modelId="{34A10D4B-F033-49FF-9603-7BFF071CE575}" type="presOf" srcId="{192A7BDC-4512-4E43-999C-093618937A44}" destId="{A9E5ECA1-E771-4529-B8FB-08E815BEBB58}" srcOrd="0" destOrd="0" presId="urn:microsoft.com/office/officeart/2005/8/layout/hierarchy3"/>
    <dgm:cxn modelId="{95232245-BF80-45D4-9F06-B3F507AB7CA5}" type="presOf" srcId="{E3D914E0-4C9B-45D0-A069-183D9F363B1F}" destId="{921079D9-B49F-43F4-BDB3-FA2A9A4D8B41}" srcOrd="1" destOrd="0" presId="urn:microsoft.com/office/officeart/2005/8/layout/hierarchy3"/>
    <dgm:cxn modelId="{92D00E83-6FDA-4282-B481-3DCDC360EB32}" type="presOf" srcId="{192A7BDC-4512-4E43-999C-093618937A44}" destId="{F19FEF4F-DB84-432F-B5FF-B731FCD3439B}" srcOrd="1" destOrd="0" presId="urn:microsoft.com/office/officeart/2005/8/layout/hierarchy3"/>
    <dgm:cxn modelId="{F9DE54B3-6C62-4B72-AD40-1B22D5BE05C9}" srcId="{D304FE60-38DE-4994-AAB2-0255F270B567}" destId="{DA1A4AE3-1B0D-489D-B6EF-CEC6E828FECF}" srcOrd="0" destOrd="0" parTransId="{C93592C6-2883-46CC-A97C-66215D83901E}" sibTransId="{B46627AF-E168-4DBC-B64C-46024306980A}"/>
    <dgm:cxn modelId="{EC1B9600-78C0-4FEA-B316-A66CF4CDF558}" type="presOf" srcId="{6D6F98F0-4791-4F41-9050-8184397D3C6A}" destId="{3A0035AE-1514-4896-AC46-F0F23E8B8D7D}" srcOrd="0" destOrd="0" presId="urn:microsoft.com/office/officeart/2005/8/layout/hierarchy3"/>
    <dgm:cxn modelId="{5AC8CD3F-54CF-4753-B313-82C2BD35CB40}" srcId="{D304FE60-38DE-4994-AAB2-0255F270B567}" destId="{BB012DA7-4DD3-4000-8C76-A12D81CB2788}" srcOrd="3" destOrd="0" parTransId="{9AE0FC84-8782-4C1B-A254-10E67A1A92F2}" sibTransId="{BF7662BC-F62B-4DF2-9CD8-F5CBBBE400C8}"/>
    <dgm:cxn modelId="{CF194992-73DA-4A67-BD76-D9C4A8079688}" srcId="{D304FE60-38DE-4994-AAB2-0255F270B567}" destId="{192A7BDC-4512-4E43-999C-093618937A44}" srcOrd="2" destOrd="0" parTransId="{1A8B4C27-11FC-425F-84FE-792DCADBCDEC}" sibTransId="{C7F7605F-962F-4A66-9DF3-A5220701D7FA}"/>
    <dgm:cxn modelId="{423FED63-4F27-4A2C-9788-0DB2F8F97AAA}" type="presOf" srcId="{DA1A4AE3-1B0D-489D-B6EF-CEC6E828FECF}" destId="{55085CAC-5547-4407-AE41-6D7F0B55A19D}" srcOrd="1" destOrd="0" presId="urn:microsoft.com/office/officeart/2005/8/layout/hierarchy3"/>
    <dgm:cxn modelId="{7626FB58-C897-4D7A-8C8F-8C68EC2AC8BE}" type="presOf" srcId="{D304FE60-38DE-4994-AAB2-0255F270B567}" destId="{6E881AED-9A3E-4596-AD23-52AD84EE5A27}" srcOrd="0" destOrd="0" presId="urn:microsoft.com/office/officeart/2005/8/layout/hierarchy3"/>
    <dgm:cxn modelId="{D2137993-282F-4DC7-A834-64E3ED407A33}" type="presParOf" srcId="{6E881AED-9A3E-4596-AD23-52AD84EE5A27}" destId="{2AC52E1C-AA5D-49E6-848C-1A3762A990E7}" srcOrd="0" destOrd="0" presId="urn:microsoft.com/office/officeart/2005/8/layout/hierarchy3"/>
    <dgm:cxn modelId="{97CD7153-CBCA-4FD8-B2F3-419D13626814}" type="presParOf" srcId="{2AC52E1C-AA5D-49E6-848C-1A3762A990E7}" destId="{56DA990F-7D75-4B1F-8CB0-FD4CD888AE95}" srcOrd="0" destOrd="0" presId="urn:microsoft.com/office/officeart/2005/8/layout/hierarchy3"/>
    <dgm:cxn modelId="{6B3A0024-E136-4E56-97D4-026011DF1325}" type="presParOf" srcId="{56DA990F-7D75-4B1F-8CB0-FD4CD888AE95}" destId="{997EB70E-A1A2-4183-A991-9E883516B6B6}" srcOrd="0" destOrd="0" presId="urn:microsoft.com/office/officeart/2005/8/layout/hierarchy3"/>
    <dgm:cxn modelId="{9808B397-2525-4D2F-BD7C-CE432B55E3AB}" type="presParOf" srcId="{56DA990F-7D75-4B1F-8CB0-FD4CD888AE95}" destId="{55085CAC-5547-4407-AE41-6D7F0B55A19D}" srcOrd="1" destOrd="0" presId="urn:microsoft.com/office/officeart/2005/8/layout/hierarchy3"/>
    <dgm:cxn modelId="{94E3E79B-7548-4941-8BDD-26ACE6A11B30}" type="presParOf" srcId="{2AC52E1C-AA5D-49E6-848C-1A3762A990E7}" destId="{B82447A7-D3D3-466E-B297-F3FC3D0AA0A9}" srcOrd="1" destOrd="0" presId="urn:microsoft.com/office/officeart/2005/8/layout/hierarchy3"/>
    <dgm:cxn modelId="{99E03861-C79B-4038-ACAD-C51B403DAC7F}" type="presParOf" srcId="{6E881AED-9A3E-4596-AD23-52AD84EE5A27}" destId="{4E89BE4D-C7D5-48DA-96F0-DCF53DE5B7A4}" srcOrd="1" destOrd="0" presId="urn:microsoft.com/office/officeart/2005/8/layout/hierarchy3"/>
    <dgm:cxn modelId="{13813006-156B-480B-BC7E-B5481FF7A9A0}" type="presParOf" srcId="{4E89BE4D-C7D5-48DA-96F0-DCF53DE5B7A4}" destId="{AE2DCDC9-699E-4660-A690-46C0E707F2D3}" srcOrd="0" destOrd="0" presId="urn:microsoft.com/office/officeart/2005/8/layout/hierarchy3"/>
    <dgm:cxn modelId="{6E8BEFA3-DB49-4998-93B1-32998CDDD0C5}" type="presParOf" srcId="{AE2DCDC9-699E-4660-A690-46C0E707F2D3}" destId="{3A0035AE-1514-4896-AC46-F0F23E8B8D7D}" srcOrd="0" destOrd="0" presId="urn:microsoft.com/office/officeart/2005/8/layout/hierarchy3"/>
    <dgm:cxn modelId="{74C91625-250A-4841-B822-909084DAA92E}" type="presParOf" srcId="{AE2DCDC9-699E-4660-A690-46C0E707F2D3}" destId="{A56DD369-961B-47FE-B345-8248939FBB23}" srcOrd="1" destOrd="0" presId="urn:microsoft.com/office/officeart/2005/8/layout/hierarchy3"/>
    <dgm:cxn modelId="{A0F81D0D-7233-4524-AAF6-45556AB5C0EB}" type="presParOf" srcId="{4E89BE4D-C7D5-48DA-96F0-DCF53DE5B7A4}" destId="{A539DFC0-62D5-4EBA-A633-8B5657DF2A55}" srcOrd="1" destOrd="0" presId="urn:microsoft.com/office/officeart/2005/8/layout/hierarchy3"/>
    <dgm:cxn modelId="{291A5B76-D03E-4CFA-B920-FBD124DCDFE2}" type="presParOf" srcId="{6E881AED-9A3E-4596-AD23-52AD84EE5A27}" destId="{63694A1E-1FF3-408E-A4EF-55E456B21025}" srcOrd="2" destOrd="0" presId="urn:microsoft.com/office/officeart/2005/8/layout/hierarchy3"/>
    <dgm:cxn modelId="{0E994E21-6DC6-4F54-9C9E-9CF24408A404}" type="presParOf" srcId="{63694A1E-1FF3-408E-A4EF-55E456B21025}" destId="{8492CE63-7FF5-4544-BC7A-FBA090D8C9FC}" srcOrd="0" destOrd="0" presId="urn:microsoft.com/office/officeart/2005/8/layout/hierarchy3"/>
    <dgm:cxn modelId="{F799DB1A-E137-480F-9903-702FE16E81CA}" type="presParOf" srcId="{8492CE63-7FF5-4544-BC7A-FBA090D8C9FC}" destId="{A9E5ECA1-E771-4529-B8FB-08E815BEBB58}" srcOrd="0" destOrd="0" presId="urn:microsoft.com/office/officeart/2005/8/layout/hierarchy3"/>
    <dgm:cxn modelId="{57528B1F-1EAA-47C7-83E8-E9373511B864}" type="presParOf" srcId="{8492CE63-7FF5-4544-BC7A-FBA090D8C9FC}" destId="{F19FEF4F-DB84-432F-B5FF-B731FCD3439B}" srcOrd="1" destOrd="0" presId="urn:microsoft.com/office/officeart/2005/8/layout/hierarchy3"/>
    <dgm:cxn modelId="{0897D8A2-0EBF-474A-A336-60AE703B10AA}" type="presParOf" srcId="{63694A1E-1FF3-408E-A4EF-55E456B21025}" destId="{06E174C7-3742-4052-B2A1-B56C6DFA7518}" srcOrd="1" destOrd="0" presId="urn:microsoft.com/office/officeart/2005/8/layout/hierarchy3"/>
    <dgm:cxn modelId="{AEA4C904-A335-4208-ACBE-EC26EA8E6F72}" type="presParOf" srcId="{6E881AED-9A3E-4596-AD23-52AD84EE5A27}" destId="{8281DF9E-4FD0-4B9D-B81E-659BC14FFE8E}" srcOrd="3" destOrd="0" presId="urn:microsoft.com/office/officeart/2005/8/layout/hierarchy3"/>
    <dgm:cxn modelId="{A4230275-0D7F-49E0-8155-8900518092C0}" type="presParOf" srcId="{8281DF9E-4FD0-4B9D-B81E-659BC14FFE8E}" destId="{7111387F-E40D-4D35-8450-9C6D459C2F46}" srcOrd="0" destOrd="0" presId="urn:microsoft.com/office/officeart/2005/8/layout/hierarchy3"/>
    <dgm:cxn modelId="{BA36A1C5-2A65-459A-B752-7DDB7A386AA3}" type="presParOf" srcId="{7111387F-E40D-4D35-8450-9C6D459C2F46}" destId="{05528441-5281-41B9-8ED0-DADB09634DD7}" srcOrd="0" destOrd="0" presId="urn:microsoft.com/office/officeart/2005/8/layout/hierarchy3"/>
    <dgm:cxn modelId="{0C6955CD-4924-4D83-8190-778B291033D6}" type="presParOf" srcId="{7111387F-E40D-4D35-8450-9C6D459C2F46}" destId="{E5F614E4-CF9C-4834-96ED-D98078E2E8E9}" srcOrd="1" destOrd="0" presId="urn:microsoft.com/office/officeart/2005/8/layout/hierarchy3"/>
    <dgm:cxn modelId="{344B4AF0-48F7-49B9-8AEB-9FD3B922D6DA}" type="presParOf" srcId="{8281DF9E-4FD0-4B9D-B81E-659BC14FFE8E}" destId="{85B8F8F8-288F-44AC-A057-44C7C8E5C43F}" srcOrd="1" destOrd="0" presId="urn:microsoft.com/office/officeart/2005/8/layout/hierarchy3"/>
    <dgm:cxn modelId="{B0DCCEE0-D459-4298-AD7F-03E7184525F0}" type="presParOf" srcId="{6E881AED-9A3E-4596-AD23-52AD84EE5A27}" destId="{AECB2E91-5269-40E4-B3FB-90CC4B60F38B}" srcOrd="4" destOrd="0" presId="urn:microsoft.com/office/officeart/2005/8/layout/hierarchy3"/>
    <dgm:cxn modelId="{DB0A59FF-3B98-466E-961E-5D62DFBAB253}" type="presParOf" srcId="{AECB2E91-5269-40E4-B3FB-90CC4B60F38B}" destId="{C499BEAA-CE75-436A-9E0A-8AF4DA94A197}" srcOrd="0" destOrd="0" presId="urn:microsoft.com/office/officeart/2005/8/layout/hierarchy3"/>
    <dgm:cxn modelId="{74AC0E89-B2E2-409A-A7DA-DA3A7AA5A196}" type="presParOf" srcId="{C499BEAA-CE75-436A-9E0A-8AF4DA94A197}" destId="{FE59F52C-666D-4BCC-B58F-0BAEC53D0EFA}" srcOrd="0" destOrd="0" presId="urn:microsoft.com/office/officeart/2005/8/layout/hierarchy3"/>
    <dgm:cxn modelId="{46D755F1-3550-4082-8267-E11B253F2E97}" type="presParOf" srcId="{C499BEAA-CE75-436A-9E0A-8AF4DA94A197}" destId="{921079D9-B49F-43F4-BDB3-FA2A9A4D8B41}" srcOrd="1" destOrd="0" presId="urn:microsoft.com/office/officeart/2005/8/layout/hierarchy3"/>
    <dgm:cxn modelId="{FA729A52-773A-4F2D-A685-A5D08D544AC0}" type="presParOf" srcId="{AECB2E91-5269-40E4-B3FB-90CC4B60F38B}" destId="{3FC89309-1F05-4830-B70F-C8EFE7AB4FC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EB70E-A1A2-4183-A991-9E883516B6B6}">
      <dsp:nvSpPr>
        <dsp:cNvPr id="0" name=""/>
        <dsp:cNvSpPr/>
      </dsp:nvSpPr>
      <dsp:spPr>
        <a:xfrm>
          <a:off x="4055" y="263862"/>
          <a:ext cx="1382948" cy="691474"/>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Fear of failure</a:t>
          </a:r>
          <a:endParaRPr lang="en-US" sz="1400" kern="1200" dirty="0"/>
        </a:p>
      </dsp:txBody>
      <dsp:txXfrm>
        <a:off x="24308" y="284115"/>
        <a:ext cx="1342442" cy="650968"/>
      </dsp:txXfrm>
    </dsp:sp>
    <dsp:sp modelId="{3A0035AE-1514-4896-AC46-F0F23E8B8D7D}">
      <dsp:nvSpPr>
        <dsp:cNvPr id="0" name=""/>
        <dsp:cNvSpPr/>
      </dsp:nvSpPr>
      <dsp:spPr>
        <a:xfrm>
          <a:off x="1732740" y="263862"/>
          <a:ext cx="1382948" cy="691474"/>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Fear of trading security for the unknown</a:t>
          </a:r>
          <a:endParaRPr lang="en-US" sz="1400" kern="1200" dirty="0"/>
        </a:p>
      </dsp:txBody>
      <dsp:txXfrm>
        <a:off x="1752993" y="284115"/>
        <a:ext cx="1342442" cy="650968"/>
      </dsp:txXfrm>
    </dsp:sp>
    <dsp:sp modelId="{A9E5ECA1-E771-4529-B8FB-08E815BEBB58}">
      <dsp:nvSpPr>
        <dsp:cNvPr id="0" name=""/>
        <dsp:cNvSpPr/>
      </dsp:nvSpPr>
      <dsp:spPr>
        <a:xfrm>
          <a:off x="3461425" y="263862"/>
          <a:ext cx="1382948" cy="691474"/>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Fear of being overextended on resources</a:t>
          </a:r>
          <a:endParaRPr lang="en-US" sz="1400" kern="1200" dirty="0"/>
        </a:p>
      </dsp:txBody>
      <dsp:txXfrm>
        <a:off x="3481678" y="284115"/>
        <a:ext cx="1342442" cy="650968"/>
      </dsp:txXfrm>
    </dsp:sp>
    <dsp:sp modelId="{05528441-5281-41B9-8ED0-DADB09634DD7}">
      <dsp:nvSpPr>
        <dsp:cNvPr id="0" name=""/>
        <dsp:cNvSpPr/>
      </dsp:nvSpPr>
      <dsp:spPr>
        <a:xfrm>
          <a:off x="5190111" y="263862"/>
          <a:ext cx="1382948" cy="691474"/>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Fear of what others think</a:t>
          </a:r>
          <a:endParaRPr lang="en-US" sz="1400" kern="1200" dirty="0"/>
        </a:p>
      </dsp:txBody>
      <dsp:txXfrm>
        <a:off x="5210364" y="284115"/>
        <a:ext cx="1342442" cy="650968"/>
      </dsp:txXfrm>
    </dsp:sp>
    <dsp:sp modelId="{FE59F52C-666D-4BCC-B58F-0BAEC53D0EFA}">
      <dsp:nvSpPr>
        <dsp:cNvPr id="0" name=""/>
        <dsp:cNvSpPr/>
      </dsp:nvSpPr>
      <dsp:spPr>
        <a:xfrm>
          <a:off x="6918796" y="263862"/>
          <a:ext cx="1382948" cy="691474"/>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Fear of pushing others away</a:t>
          </a:r>
          <a:endParaRPr lang="en-US" sz="1400" b="1" kern="1200" dirty="0"/>
        </a:p>
      </dsp:txBody>
      <dsp:txXfrm>
        <a:off x="6939049" y="284115"/>
        <a:ext cx="1342442" cy="6509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4C904-5CB7-401A-BA42-84B6A801200E}" type="datetimeFigureOut">
              <a:rPr lang="en-US" smtClean="0"/>
              <a:pPr/>
              <a:t>7/1/2015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B04E3-6830-4F6D-AAA7-1ABA87DE4E46}" type="slidenum">
              <a:rPr lang="en-US" smtClean="0"/>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4C904-5CB7-401A-BA42-84B6A801200E}" type="datetimeFigureOut">
              <a:rPr lang="en-US" smtClean="0"/>
              <a:pPr/>
              <a:t>7/1/2015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B04E3-6830-4F6D-AAA7-1ABA87DE4E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7200000" scaled="0"/>
        </a:gradFill>
        <a:effectLst/>
      </p:bgPr>
    </p:bg>
    <p:spTree>
      <p:nvGrpSpPr>
        <p:cNvPr id="1" name=""/>
        <p:cNvGrpSpPr/>
        <p:nvPr/>
      </p:nvGrpSpPr>
      <p:grpSpPr>
        <a:xfrm>
          <a:off x="0" y="0"/>
          <a:ext cx="0" cy="0"/>
          <a:chOff x="0" y="0"/>
          <a:chExt cx="0" cy="0"/>
        </a:xfrm>
      </p:grpSpPr>
      <p:sp>
        <p:nvSpPr>
          <p:cNvPr id="6" name="TextBox 5"/>
          <p:cNvSpPr txBox="1"/>
          <p:nvPr/>
        </p:nvSpPr>
        <p:spPr>
          <a:xfrm>
            <a:off x="5067300" y="752225"/>
            <a:ext cx="3733800" cy="1754326"/>
          </a:xfrm>
          <a:prstGeom prst="rect">
            <a:avLst/>
          </a:prstGeom>
          <a:noFill/>
        </p:spPr>
        <p:txBody>
          <a:bodyPr wrap="square" rtlCol="0">
            <a:spAutoFit/>
          </a:bodyPr>
          <a:lstStyle/>
          <a:p>
            <a:pPr algn="ctr"/>
            <a:r>
              <a:rPr lang="en-US" sz="5400" dirty="0" smtClean="0">
                <a:effectLst>
                  <a:outerShdw blurRad="60007" dir="2000400" sy="-30000" kx="-800400" algn="bl" rotWithShape="0">
                    <a:prstClr val="black">
                      <a:alpha val="20000"/>
                    </a:prstClr>
                  </a:outerShdw>
                </a:effectLst>
                <a:latin typeface="AGaramond Bold" pitchFamily="18" charset="0"/>
              </a:rPr>
              <a:t>Welcome</a:t>
            </a:r>
          </a:p>
          <a:p>
            <a:pPr algn="ctr"/>
            <a:r>
              <a:rPr lang="en-US" sz="5400" dirty="0" err="1" smtClean="0">
                <a:effectLst>
                  <a:outerShdw blurRad="60007" dir="2000400" sy="-30000" kx="-800400" algn="bl" rotWithShape="0">
                    <a:prstClr val="black">
                      <a:alpha val="20000"/>
                    </a:prstClr>
                  </a:outerShdw>
                </a:effectLst>
                <a:latin typeface="AGaramond Bold" pitchFamily="18" charset="0"/>
              </a:rPr>
              <a:t>Bienvenidos</a:t>
            </a:r>
            <a:endParaRPr lang="en-US" sz="5400" dirty="0">
              <a:effectLst>
                <a:outerShdw blurRad="60007" dir="2000400" sy="-30000" kx="-800400" algn="bl" rotWithShape="0">
                  <a:prstClr val="black">
                    <a:alpha val="20000"/>
                  </a:prstClr>
                </a:outerShdw>
              </a:effectLst>
              <a:latin typeface="AGaramond Bold" pitchFamily="18" charset="0"/>
            </a:endParaRPr>
          </a:p>
        </p:txBody>
      </p:sp>
      <p:pic>
        <p:nvPicPr>
          <p:cNvPr id="8" name="Picture 4" descr="http://www.cocodesign.com/files/0000/0389/Facebook-Silhouette_normal.gif"/>
          <p:cNvPicPr>
            <a:picLocks noChangeAspect="1" noChangeArrowheads="1"/>
          </p:cNvPicPr>
          <p:nvPr/>
        </p:nvPicPr>
        <p:blipFill>
          <a:blip r:embed="rId2" cstate="print"/>
          <a:srcRect/>
          <a:stretch>
            <a:fillRect/>
          </a:stretch>
        </p:blipFill>
        <p:spPr bwMode="auto">
          <a:xfrm>
            <a:off x="5562600" y="3352800"/>
            <a:ext cx="238881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5334000" y="5105400"/>
            <a:ext cx="3200400" cy="400110"/>
          </a:xfrm>
          <a:prstGeom prst="rect">
            <a:avLst/>
          </a:prstGeom>
          <a:noFill/>
        </p:spPr>
        <p:txBody>
          <a:bodyPr wrap="square" rtlCol="0">
            <a:spAutoFit/>
          </a:bodyPr>
          <a:lstStyle/>
          <a:p>
            <a:pPr algn="ctr"/>
            <a:r>
              <a:rPr lang="en-US" sz="2000" dirty="0" smtClean="0">
                <a:latin typeface="AGaramond Bold" pitchFamily="18" charset="0"/>
              </a:rPr>
              <a:t>Memo Vargas</a:t>
            </a:r>
            <a:endParaRPr lang="en-US" sz="2000" dirty="0">
              <a:latin typeface="AGaramond Bold" pitchFamily="18" charset="0"/>
            </a:endParaRPr>
          </a:p>
        </p:txBody>
      </p:sp>
      <p:pic>
        <p:nvPicPr>
          <p:cNvPr id="7" name="Picture 6" descr="Maxwell_15_InvaluableLaws_HC-High_Resolution.jpg"/>
          <p:cNvPicPr>
            <a:picLocks noChangeAspect="1"/>
          </p:cNvPicPr>
          <p:nvPr/>
        </p:nvPicPr>
        <p:blipFill>
          <a:blip r:embed="rId3" cstate="print"/>
          <a:stretch>
            <a:fillRect/>
          </a:stretch>
        </p:blipFill>
        <p:spPr>
          <a:xfrm>
            <a:off x="152400" y="152400"/>
            <a:ext cx="4442460" cy="65532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278326"/>
            <a:ext cx="2743200" cy="1828800"/>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Intentionality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64770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Face The Fear Factor</a:t>
            </a:r>
          </a:p>
        </p:txBody>
      </p:sp>
      <p:sp>
        <p:nvSpPr>
          <p:cNvPr id="8" name="Rectangle 7"/>
          <p:cNvSpPr/>
          <p:nvPr/>
        </p:nvSpPr>
        <p:spPr>
          <a:xfrm>
            <a:off x="609600" y="2133600"/>
            <a:ext cx="8153400" cy="378565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Fear of failure</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Fear of trading security for the unknown</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Fear of being overextended on resources</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Fear of what others think</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Fear of pushing others away</a:t>
            </a:r>
            <a:endParaRPr lang="en-US" sz="2000" b="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Times New Roman" pitchFamily="18" charset="0"/>
              </a:rPr>
              <a:t>Do You Have a Plan To Grow?</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4" name="Picture 13" descr="Acropolis.jpg"/>
          <p:cNvPicPr>
            <a:picLocks noChangeAspect="1"/>
          </p:cNvPicPr>
          <p:nvPr/>
        </p:nvPicPr>
        <p:blipFill>
          <a:blip r:embed="rId2" cstate="print"/>
          <a:stretch>
            <a:fillRect/>
          </a:stretch>
        </p:blipFill>
        <p:spPr>
          <a:xfrm>
            <a:off x="7391400" y="5562600"/>
            <a:ext cx="1447800" cy="10853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Tradeoffs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Truth About Tradeoffs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Go Up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258532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Tradeoffs are available our entire lives</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Tradeoffs are opportunities for growth</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Tradeoffs force us to make difficult personal 		change</a:t>
            </a:r>
            <a:endParaRPr lang="en-US" sz="20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Picture 11" descr="steal-second.jpg"/>
          <p:cNvPicPr>
            <a:picLocks noChangeAspect="1"/>
          </p:cNvPicPr>
          <p:nvPr/>
        </p:nvPicPr>
        <p:blipFill>
          <a:blip r:embed="rId2" cstate="print"/>
          <a:stretch>
            <a:fillRect/>
          </a:stretch>
        </p:blipFill>
        <p:spPr>
          <a:xfrm>
            <a:off x="7086600" y="5486400"/>
            <a:ext cx="1676400" cy="1067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Tradeoffs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Truth About Tradeoffs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Go Up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350865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Tradeoffs are available our entire lives</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Unsuccessful people make bad tradeoffs</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Average people make few tradeoffs</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Successful people make good tradeoffs</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Tradeoffs are opportunities for growth</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Will I go through this change, or grow through this change?</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What are the pluses and minuses of this change?</a:t>
            </a:r>
          </a:p>
        </p:txBody>
      </p:sp>
      <p:pic>
        <p:nvPicPr>
          <p:cNvPr id="12" name="Picture 11" descr="steal-second.jpg"/>
          <p:cNvPicPr>
            <a:picLocks noChangeAspect="1"/>
          </p:cNvPicPr>
          <p:nvPr/>
        </p:nvPicPr>
        <p:blipFill>
          <a:blip r:embed="rId2" cstate="print"/>
          <a:stretch>
            <a:fillRect/>
          </a:stretch>
        </p:blipFill>
        <p:spPr>
          <a:xfrm>
            <a:off x="7086600" y="5486400"/>
            <a:ext cx="1676400" cy="1067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fade">
                                      <p:cBhvr>
                                        <p:cTn id="31" dur="3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Tradeoffs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Go Up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828800"/>
            <a:ext cx="8839200" cy="2514600"/>
          </a:xfrm>
          <a:prstGeom prst="cloudCallout">
            <a:avLst>
              <a:gd name="adj1" fmla="val 29405"/>
              <a:gd name="adj2" fmla="val 68952"/>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 name="TextBox 9"/>
          <p:cNvSpPr txBox="1"/>
          <p:nvPr/>
        </p:nvSpPr>
        <p:spPr>
          <a:xfrm rot="21291183">
            <a:off x="272674" y="2438361"/>
            <a:ext cx="8268862"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“We may not always get what we want, but we will always get what we choose”</a:t>
            </a:r>
          </a:p>
          <a:p>
            <a:endParaRPr lang="en-US" dirty="0"/>
          </a:p>
        </p:txBody>
      </p:sp>
      <p:sp>
        <p:nvSpPr>
          <p:cNvPr id="15" name="Rectangle 14"/>
          <p:cNvSpPr/>
          <p:nvPr/>
        </p:nvSpPr>
        <p:spPr>
          <a:xfrm>
            <a:off x="4876800" y="5867400"/>
            <a:ext cx="227498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John Maxwell</a:t>
            </a:r>
            <a:endParaRPr lang="en-US" sz="2400" dirty="0">
              <a:solidFill>
                <a:schemeClr val="bg1"/>
              </a:solidFill>
              <a:latin typeface="Times New Roman" pitchFamily="18" charset="0"/>
              <a:cs typeface="Times New Roman" pitchFamily="18" charset="0"/>
            </a:endParaRPr>
          </a:p>
        </p:txBody>
      </p:sp>
      <p:pic>
        <p:nvPicPr>
          <p:cNvPr id="16" name="Picture 15" descr="maxwell_073.JPG"/>
          <p:cNvPicPr>
            <a:picLocks noChangeAspect="1"/>
          </p:cNvPicPr>
          <p:nvPr/>
        </p:nvPicPr>
        <p:blipFill>
          <a:blip r:embed="rId2" cstate="print"/>
          <a:stretch>
            <a:fillRect/>
          </a:stretch>
        </p:blipFill>
        <p:spPr>
          <a:xfrm>
            <a:off x="7162800" y="4343400"/>
            <a:ext cx="1524000" cy="2286000"/>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Tradeoffs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Truth About Tradeoffs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Go Up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228600" y="2133600"/>
            <a:ext cx="8763000" cy="381642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Tradeoffs Force Us To Make Difficult Personal Changes</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When you want something you have never had, you must do something you have never done</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Change is personal, possible, and profitable</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Refusing to change means certain death to your potential</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 Loss Is Usually Felt Before The Gain</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The biggest reason people don’t change</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Nature abhors a vacuum</a:t>
            </a:r>
          </a:p>
        </p:txBody>
      </p:sp>
      <p:pic>
        <p:nvPicPr>
          <p:cNvPr id="12" name="Picture 11" descr="steal-second.jpg"/>
          <p:cNvPicPr>
            <a:picLocks noChangeAspect="1"/>
          </p:cNvPicPr>
          <p:nvPr/>
        </p:nvPicPr>
        <p:blipFill>
          <a:blip r:embed="rId2" cstate="print"/>
          <a:stretch>
            <a:fillRect/>
          </a:stretch>
        </p:blipFill>
        <p:spPr>
          <a:xfrm>
            <a:off x="7086600" y="5486400"/>
            <a:ext cx="1676400" cy="1067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fade">
                                      <p:cBhvr>
                                        <p:cTn id="31" dur="3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Tradeoffs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Truth About Tradeoffs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Go Up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228600" y="2133600"/>
            <a:ext cx="8763000" cy="284693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Most tradeoffs can be made at any time</a:t>
            </a:r>
            <a:endPar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endParaRP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 few tradeoffs come only once</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The higher you climb, the tougher the tradeoff</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The skills that got you where you are now, are not the skills that will get you to the next level</a:t>
            </a:r>
          </a:p>
        </p:txBody>
      </p:sp>
      <p:pic>
        <p:nvPicPr>
          <p:cNvPr id="12" name="Picture 11" descr="steal-second.jpg"/>
          <p:cNvPicPr>
            <a:picLocks noChangeAspect="1"/>
          </p:cNvPicPr>
          <p:nvPr/>
        </p:nvPicPr>
        <p:blipFill>
          <a:blip r:embed="rId2" cstate="print"/>
          <a:stretch>
            <a:fillRect/>
          </a:stretch>
        </p:blipFill>
        <p:spPr>
          <a:xfrm>
            <a:off x="7086600" y="5486400"/>
            <a:ext cx="1676400" cy="1067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Tradeoffs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Truth About Tradeoffs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Go Up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228600" y="2133600"/>
            <a:ext cx="8763000" cy="215443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Tradeoffs never leave us the same</a:t>
            </a:r>
            <a:endPar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endParaRP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Some tradeoffs are never worth the price</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What tradeoff do you need to make right now?</a:t>
            </a:r>
            <a:endPar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endParaRPr>
          </a:p>
        </p:txBody>
      </p:sp>
      <p:pic>
        <p:nvPicPr>
          <p:cNvPr id="12" name="Picture 11" descr="steal-second.jpg"/>
          <p:cNvPicPr>
            <a:picLocks noChangeAspect="1"/>
          </p:cNvPicPr>
          <p:nvPr/>
        </p:nvPicPr>
        <p:blipFill>
          <a:blip r:embed="rId2" cstate="print"/>
          <a:stretch>
            <a:fillRect/>
          </a:stretch>
        </p:blipFill>
        <p:spPr>
          <a:xfrm>
            <a:off x="7086600" y="5486400"/>
            <a:ext cx="1676400" cy="1067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a:t>
            </a:r>
            <a:r>
              <a:rPr lang="en-US" i="1" dirty="0">
                <a:solidFill>
                  <a:schemeClr val="accent3">
                    <a:lumMod val="20000"/>
                    <a:lumOff val="80000"/>
                  </a:schemeClr>
                </a:solidFill>
                <a:latin typeface="Times New Roman" pitchFamily="18" charset="0"/>
                <a:cs typeface="Times New Roman" pitchFamily="18" charset="0"/>
              </a:rPr>
              <a:t>15 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food-tradeoff.jpg"/>
          <p:cNvPicPr>
            <a:picLocks noChangeAspect="1"/>
          </p:cNvPicPr>
          <p:nvPr/>
        </p:nvPicPr>
        <p:blipFill>
          <a:blip r:embed="rId2" cstate="print"/>
          <a:stretch>
            <a:fillRect/>
          </a:stretch>
        </p:blipFill>
        <p:spPr>
          <a:xfrm>
            <a:off x="831850" y="1162050"/>
            <a:ext cx="7480300" cy="453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33400" y="304800"/>
            <a:ext cx="7924800" cy="584775"/>
          </a:xfrm>
          <a:prstGeom prst="rect">
            <a:avLst/>
          </a:prstGeom>
          <a:noFill/>
        </p:spPr>
        <p:txBody>
          <a:bodyPr wrap="square" rtlCol="0">
            <a:spAutoFit/>
          </a:bodyPr>
          <a:lstStyle/>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Tradeoffs Worth Making</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Tradeoffs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Tradeoffs Worth Making</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Trading Up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3046988"/>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Financial security for potential tomorrow</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Immediate gratification for personal growth</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The fast life for the good life</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Control your calendar, or someone else will</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Do what you do best, drop all the rest</a:t>
            </a:r>
          </a:p>
        </p:txBody>
      </p:sp>
      <p:pic>
        <p:nvPicPr>
          <p:cNvPr id="9" name="Picture 8" descr="food-tradeoff.jpg"/>
          <p:cNvPicPr>
            <a:picLocks noChangeAspect="1"/>
          </p:cNvPicPr>
          <p:nvPr/>
        </p:nvPicPr>
        <p:blipFill>
          <a:blip r:embed="rId2" cstate="print"/>
          <a:stretch>
            <a:fillRect/>
          </a:stretch>
        </p:blipFill>
        <p:spPr>
          <a:xfrm>
            <a:off x="7315200" y="5622629"/>
            <a:ext cx="1530350" cy="9275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Tradeoffs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Tradeoffs Worth Making</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Trading Up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287771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Security for significance</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Significance is not found in a “safe” place</a:t>
            </a:r>
            <a:endPar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Addition for multiplication</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Lead leaders, not just followers</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Be a conduit for blessings, not a reservoir of assets</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t>
            </a:r>
          </a:p>
        </p:txBody>
      </p:sp>
      <p:pic>
        <p:nvPicPr>
          <p:cNvPr id="9" name="Picture 8" descr="food-tradeoff.jpg"/>
          <p:cNvPicPr>
            <a:picLocks noChangeAspect="1"/>
          </p:cNvPicPr>
          <p:nvPr/>
        </p:nvPicPr>
        <p:blipFill>
          <a:blip r:embed="rId2" cstate="print"/>
          <a:stretch>
            <a:fillRect/>
          </a:stretch>
        </p:blipFill>
        <p:spPr>
          <a:xfrm>
            <a:off x="7315200" y="5622629"/>
            <a:ext cx="1530350" cy="9275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rPr>
              <a:t>Curiosity</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Growth Is Stimulated By Asking “Why?”</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Intentionality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64770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Now ask Yourself…</a:t>
            </a: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Times New Roman" pitchFamily="18" charset="0"/>
              </a:rPr>
              <a:t>Do You Have a Plan To Grow?</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TextBox 8"/>
          <p:cNvSpPr txBox="1"/>
          <p:nvPr/>
        </p:nvSpPr>
        <p:spPr>
          <a:xfrm>
            <a:off x="457200" y="2286000"/>
            <a:ext cx="8229600"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Which emotion is stronger;</a:t>
            </a:r>
          </a:p>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desire to change and grow,</a:t>
            </a:r>
          </a:p>
        </p:txBody>
      </p:sp>
      <p:graphicFrame>
        <p:nvGraphicFramePr>
          <p:cNvPr id="25" name="Diagram 24"/>
          <p:cNvGraphicFramePr/>
          <p:nvPr/>
        </p:nvGraphicFramePr>
        <p:xfrm>
          <a:off x="457200" y="3733800"/>
          <a:ext cx="8305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p:cNvSpPr/>
          <p:nvPr/>
        </p:nvSpPr>
        <p:spPr>
          <a:xfrm>
            <a:off x="914400" y="4953000"/>
            <a:ext cx="7467600" cy="646331"/>
          </a:xfrm>
          <a:prstGeom prst="rect">
            <a:avLst/>
          </a:prstGeom>
        </p:spPr>
        <p:txBody>
          <a:bodyPr wrap="square">
            <a:spAutoFit/>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or one of these fears?</a:t>
            </a:r>
          </a:p>
        </p:txBody>
      </p:sp>
      <p:pic>
        <p:nvPicPr>
          <p:cNvPr id="27" name="Picture 26" descr="Acropolis.jpg"/>
          <p:cNvPicPr>
            <a:picLocks noChangeAspect="1"/>
          </p:cNvPicPr>
          <p:nvPr/>
        </p:nvPicPr>
        <p:blipFill>
          <a:blip r:embed="rId7" cstate="print"/>
          <a:stretch>
            <a:fillRect/>
          </a:stretch>
        </p:blipFill>
        <p:spPr>
          <a:xfrm>
            <a:off x="7391400" y="5562600"/>
            <a:ext cx="1447800" cy="10853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why.jpg"/>
          <p:cNvPicPr>
            <a:picLocks noChangeAspect="1"/>
          </p:cNvPicPr>
          <p:nvPr/>
        </p:nvPicPr>
        <p:blipFill>
          <a:blip r:embed="rId2" cstate="print"/>
          <a:stretch>
            <a:fillRect/>
          </a:stretch>
        </p:blipFill>
        <p:spPr>
          <a:xfrm>
            <a:off x="609600" y="990600"/>
            <a:ext cx="7715439" cy="4663348"/>
          </a:xfrm>
          <a:prstGeom prst="rect">
            <a:avLst/>
          </a:prstGeom>
          <a:ln>
            <a:noFill/>
          </a:ln>
          <a:effectLst>
            <a:softEdge rad="112500"/>
          </a:effectLst>
        </p:spPr>
      </p:pic>
      <p:sp>
        <p:nvSpPr>
          <p:cNvPr id="3" name="TextBox 2"/>
          <p:cNvSpPr txBox="1"/>
          <p:nvPr/>
        </p:nvSpPr>
        <p:spPr>
          <a:xfrm>
            <a:off x="533400" y="304800"/>
            <a:ext cx="7924800" cy="584775"/>
          </a:xfrm>
          <a:prstGeom prst="rect">
            <a:avLst/>
          </a:prstGeom>
          <a:noFill/>
        </p:spPr>
        <p:txBody>
          <a:bodyPr wrap="square" rtlCol="0">
            <a:spAutoFit/>
          </a:bodyPr>
          <a:lstStyle/>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Many People Will Never Ask Why…</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4" name="TextBox 3"/>
          <p:cNvSpPr txBox="1"/>
          <p:nvPr/>
        </p:nvSpPr>
        <p:spPr>
          <a:xfrm>
            <a:off x="533400" y="5715000"/>
            <a:ext cx="7924800" cy="584775"/>
          </a:xfrm>
          <a:prstGeom prst="rect">
            <a:avLst/>
          </a:prstGeom>
          <a:noFill/>
        </p:spPr>
        <p:txBody>
          <a:bodyPr wrap="square" rtlCol="0">
            <a:spAutoFit/>
          </a:bodyPr>
          <a:lstStyle/>
          <a:p>
            <a:pPr algn="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Why Is That?</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Curiosity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Cultivating Curiosity</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Ask, Ask, Ask</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407803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Believe you can be curious</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Curiosity comes from a desire to learn, so desire to learn</a:t>
            </a:r>
            <a:endPar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Have a beginner’s mindset</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Assuming you know will not be helpful</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Make Why, your favorite word</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“Why” gets to core reason, intent, purpose</a:t>
            </a:r>
          </a:p>
          <a:p>
            <a:pPr defTabSz="228600">
              <a:spcAft>
                <a:spcPts val="600"/>
              </a:spcAft>
            </a:pPr>
            <a:endPar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endParaRP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t>
            </a:r>
          </a:p>
        </p:txBody>
      </p:sp>
      <p:pic>
        <p:nvPicPr>
          <p:cNvPr id="10" name="Picture 9" descr="why.jpg"/>
          <p:cNvPicPr>
            <a:picLocks noChangeAspect="1"/>
          </p:cNvPicPr>
          <p:nvPr/>
        </p:nvPicPr>
        <p:blipFill>
          <a:blip r:embed="rId2" cstate="print"/>
          <a:stretch>
            <a:fillRect/>
          </a:stretch>
        </p:blipFill>
        <p:spPr>
          <a:xfrm>
            <a:off x="7239000" y="5715000"/>
            <a:ext cx="1600200" cy="9671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30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Curiosity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Cultivating Curiosity</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Ask, Ask, Ask</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407803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Spend time with other curious people</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They have good questions too</a:t>
            </a:r>
            <a:endPar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Learn something new everyday</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Learning stimulates learning</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Partake in the fruit of failure</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t>
            </a:r>
          </a:p>
          <a:p>
            <a:pPr defTabSz="228600">
              <a:spcAft>
                <a:spcPts val="600"/>
              </a:spcAft>
            </a:pPr>
            <a:endPar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endParaRP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t>
            </a:r>
          </a:p>
        </p:txBody>
      </p:sp>
      <p:pic>
        <p:nvPicPr>
          <p:cNvPr id="10" name="Picture 9" descr="why.jpg"/>
          <p:cNvPicPr>
            <a:picLocks noChangeAspect="1"/>
          </p:cNvPicPr>
          <p:nvPr/>
        </p:nvPicPr>
        <p:blipFill>
          <a:blip r:embed="rId2" cstate="print"/>
          <a:stretch>
            <a:fillRect/>
          </a:stretch>
        </p:blipFill>
        <p:spPr>
          <a:xfrm>
            <a:off x="7239000" y="5715000"/>
            <a:ext cx="1600200" cy="9671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30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Curiosity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Cultivating Curiosity</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Ask, Ask, Ask</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369331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Stop looking for the “right” answer</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t>
            </a:r>
            <a:r>
              <a:rPr lang="en-US" sz="20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If it aint broke, can it be done better?</a:t>
            </a:r>
          </a:p>
          <a:p>
            <a:pPr defTabSz="228600">
              <a:spcAft>
                <a:spcPts val="600"/>
              </a:spcAft>
            </a:pPr>
            <a:r>
              <a:rPr lang="en-US" sz="20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If it aint broke, what may break in</a:t>
            </a: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the future?</a:t>
            </a:r>
          </a:p>
          <a:p>
            <a:pPr defTabSz="228600">
              <a:spcAft>
                <a:spcPts val="30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If it aint broke, how long will it serve as the world changes?</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Get over yourself</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Learning stimulates learning</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Get out of the box</a:t>
            </a:r>
          </a:p>
        </p:txBody>
      </p:sp>
      <p:pic>
        <p:nvPicPr>
          <p:cNvPr id="10" name="Picture 9" descr="why.jpg"/>
          <p:cNvPicPr>
            <a:picLocks noChangeAspect="1"/>
          </p:cNvPicPr>
          <p:nvPr/>
        </p:nvPicPr>
        <p:blipFill>
          <a:blip r:embed="rId2" cstate="print"/>
          <a:stretch>
            <a:fillRect/>
          </a:stretch>
        </p:blipFill>
        <p:spPr>
          <a:xfrm>
            <a:off x="7239000" y="5715000"/>
            <a:ext cx="1600200" cy="9671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fade">
                                      <p:cBhvr>
                                        <p:cTn id="31" dur="3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Curiosity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Ask, Ask, Ask</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828800"/>
            <a:ext cx="8839200" cy="2514600"/>
          </a:xfrm>
          <a:prstGeom prst="cloudCallout">
            <a:avLst>
              <a:gd name="adj1" fmla="val 29405"/>
              <a:gd name="adj2" fmla="val 68952"/>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72674" y="2438361"/>
            <a:ext cx="8268862"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“There aint no rules around here,</a:t>
            </a:r>
          </a:p>
          <a:p>
            <a:pPr algn="ctr"/>
            <a:r>
              <a:rPr lang="en-US" sz="3200" b="1" i="1" spc="100" dirty="0" smtClean="0">
                <a:latin typeface="Times New Roman" pitchFamily="18" charset="0"/>
                <a:cs typeface="Times New Roman" pitchFamily="18" charset="0"/>
              </a:rPr>
              <a:t>We are trying to accomplish something”</a:t>
            </a:r>
          </a:p>
          <a:p>
            <a:endParaRPr lang="en-US" dirty="0"/>
          </a:p>
        </p:txBody>
      </p:sp>
      <p:sp>
        <p:nvSpPr>
          <p:cNvPr id="15" name="Rectangle 14"/>
          <p:cNvSpPr/>
          <p:nvPr/>
        </p:nvSpPr>
        <p:spPr>
          <a:xfrm>
            <a:off x="4572000" y="5867400"/>
            <a:ext cx="2465740"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Thomas Edison</a:t>
            </a:r>
            <a:endParaRPr lang="en-US" sz="2400" dirty="0">
              <a:solidFill>
                <a:schemeClr val="bg1"/>
              </a:solidFill>
              <a:latin typeface="Times New Roman" pitchFamily="18" charset="0"/>
              <a:cs typeface="Times New Roman" pitchFamily="18" charset="0"/>
            </a:endParaRPr>
          </a:p>
        </p:txBody>
      </p:sp>
      <p:pic>
        <p:nvPicPr>
          <p:cNvPr id="17" name="Picture 16" descr="edison.jpg"/>
          <p:cNvPicPr>
            <a:picLocks noChangeAspect="1"/>
          </p:cNvPicPr>
          <p:nvPr/>
        </p:nvPicPr>
        <p:blipFill>
          <a:blip r:embed="rId2" cstate="print"/>
          <a:stretch>
            <a:fillRect/>
          </a:stretch>
        </p:blipFill>
        <p:spPr>
          <a:xfrm>
            <a:off x="7162800" y="4572000"/>
            <a:ext cx="1506449" cy="1881187"/>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Curiosity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Curiosity Is The KEY To Your Growth</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Ask, Ask, Ask</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377026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Milestones may make us smile, but never stop asking</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Put no limits on your curiosity</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Learning stimulates learning</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The cure for boredom is curiosity</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t>
            </a:r>
          </a:p>
          <a:p>
            <a:pPr defTabSz="228600">
              <a:spcAft>
                <a:spcPts val="600"/>
              </a:spcAft>
            </a:pPr>
            <a:endPar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endParaRP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a:t>
            </a:r>
          </a:p>
        </p:txBody>
      </p:sp>
      <p:pic>
        <p:nvPicPr>
          <p:cNvPr id="10" name="Picture 9" descr="why.jpg"/>
          <p:cNvPicPr>
            <a:picLocks noChangeAspect="1"/>
          </p:cNvPicPr>
          <p:nvPr/>
        </p:nvPicPr>
        <p:blipFill>
          <a:blip r:embed="rId2" cstate="print"/>
          <a:stretch>
            <a:fillRect/>
          </a:stretch>
        </p:blipFill>
        <p:spPr>
          <a:xfrm>
            <a:off x="7239000" y="5715000"/>
            <a:ext cx="1600200" cy="9671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animEffect transition="in" filter="fade">
                                      <p:cBhvr>
                                        <p:cTn id="31" dur="30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rPr>
              <a:t>Modeling</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It’s Hard To Improve When You Have</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No One But Yourself To Follow</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flying.jpg"/>
          <p:cNvPicPr>
            <a:picLocks noChangeAspect="1"/>
          </p:cNvPicPr>
          <p:nvPr/>
        </p:nvPicPr>
        <p:blipFill>
          <a:blip r:embed="rId2" cstate="print"/>
          <a:stretch>
            <a:fillRect/>
          </a:stretch>
        </p:blipFill>
        <p:spPr>
          <a:xfrm>
            <a:off x="1447800" y="1066800"/>
            <a:ext cx="6381750" cy="4786313"/>
          </a:xfrm>
          <a:prstGeom prst="rect">
            <a:avLst/>
          </a:prstGeom>
        </p:spPr>
      </p:pic>
      <p:sp>
        <p:nvSpPr>
          <p:cNvPr id="4" name="TextBox 3"/>
          <p:cNvSpPr txBox="1"/>
          <p:nvPr/>
        </p:nvSpPr>
        <p:spPr>
          <a:xfrm>
            <a:off x="533400" y="304800"/>
            <a:ext cx="7924800" cy="584775"/>
          </a:xfrm>
          <a:prstGeom prst="rect">
            <a:avLst/>
          </a:prstGeom>
          <a:noFill/>
        </p:spPr>
        <p:txBody>
          <a:bodyPr wrap="square" rtlCol="0">
            <a:spAutoFit/>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rPr>
              <a:t>Following A Leader </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Modeling</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Whom Should You Follow?</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Don’t Just Do Something, Lead There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424731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 worthy example</a:t>
            </a:r>
          </a:p>
          <a:p>
            <a:pPr defTabSz="228600">
              <a:spcAft>
                <a:spcPts val="6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Someone who knows, the way, goes the way, and shows the way</a:t>
            </a:r>
          </a:p>
          <a:p>
            <a:pPr defTabSz="228600">
              <a:spcAft>
                <a:spcPts val="600"/>
              </a:spcAft>
            </a:pPr>
            <a:endPar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Is available</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Has proven experience</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Possesses wisdom</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One who makes a difference</a:t>
            </a:r>
          </a:p>
        </p:txBody>
      </p:sp>
      <p:pic>
        <p:nvPicPr>
          <p:cNvPr id="9" name="Picture 8" descr="flying.jpg"/>
          <p:cNvPicPr>
            <a:picLocks noChangeAspect="1"/>
          </p:cNvPicPr>
          <p:nvPr/>
        </p:nvPicPr>
        <p:blipFill>
          <a:blip r:embed="rId2" cstate="print"/>
          <a:stretch>
            <a:fillRect/>
          </a:stretch>
        </p:blipFill>
        <p:spPr>
          <a:xfrm>
            <a:off x="7391400" y="5562600"/>
            <a:ext cx="1504951" cy="11287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3000"/>
                                        <p:tgtEl>
                                          <p:spTgt spid="14">
                                            <p:txEl>
                                              <p:pRg st="3" end="3"/>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3000"/>
                                        <p:tgtEl>
                                          <p:spTgt spid="14">
                                            <p:txEl>
                                              <p:pRg st="4" end="4"/>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fade">
                                      <p:cBhvr>
                                        <p:cTn id="23" dur="3000"/>
                                        <p:tgtEl>
                                          <p:spTgt spid="14">
                                            <p:txEl>
                                              <p:pRg st="5" end="5"/>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3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Modeling</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To Grow – Get A Coach</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Don’t Just Do Something, Lead There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287771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EVERYBODY needs a coach</a:t>
            </a:r>
          </a:p>
          <a:p>
            <a:pPr defTabSz="228600">
              <a:spcAft>
                <a:spcPts val="12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Ask questions</a:t>
            </a:r>
          </a:p>
          <a:p>
            <a:pPr defTabSz="228600">
              <a:spcAft>
                <a:spcPts val="12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Holds the conversation</a:t>
            </a:r>
          </a:p>
          <a:p>
            <a:pPr defTabSz="228600">
              <a:spcAft>
                <a:spcPts val="12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Holds you accountable</a:t>
            </a:r>
          </a:p>
          <a:p>
            <a:pPr defTabSz="228600">
              <a:spcAft>
                <a:spcPts val="12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Reflect reality</a:t>
            </a:r>
          </a:p>
          <a:p>
            <a:pPr defTabSz="228600">
              <a:spcAft>
                <a:spcPts val="12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Challenge</a:t>
            </a:r>
            <a:endParaRPr lang="en-US" sz="20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8" descr="flying.jpg"/>
          <p:cNvPicPr>
            <a:picLocks noChangeAspect="1"/>
          </p:cNvPicPr>
          <p:nvPr/>
        </p:nvPicPr>
        <p:blipFill>
          <a:blip r:embed="rId2" cstate="print"/>
          <a:stretch>
            <a:fillRect/>
          </a:stretch>
        </p:blipFill>
        <p:spPr>
          <a:xfrm>
            <a:off x="7391400" y="5562600"/>
            <a:ext cx="1504951" cy="11287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Intentionality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6" name="TextBox 15"/>
          <p:cNvSpPr txBox="1"/>
          <p:nvPr/>
        </p:nvSpPr>
        <p:spPr>
          <a:xfrm>
            <a:off x="228600" y="1066800"/>
            <a:ext cx="8686800" cy="54938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    Accidental Growth					Intentional Growth</a:t>
            </a:r>
          </a:p>
          <a:p>
            <a:endParaRPr lang="en-US" dirty="0" smtClean="0"/>
          </a:p>
          <a:p>
            <a:r>
              <a:rPr lang="en-US" dirty="0" smtClean="0"/>
              <a:t>0            1            2             3             4            5            6             7             8            9         10</a:t>
            </a:r>
          </a:p>
          <a:p>
            <a:pPr defTabSz="5760720">
              <a:lnSpc>
                <a:spcPct val="150000"/>
              </a:lnSpc>
            </a:pPr>
            <a:r>
              <a:rPr lang="en-US" dirty="0" smtClean="0"/>
              <a:t>Plans to start tomorrow	Insists on starting now</a:t>
            </a:r>
          </a:p>
          <a:p>
            <a:pPr defTabSz="5760720">
              <a:lnSpc>
                <a:spcPct val="150000"/>
              </a:lnSpc>
            </a:pPr>
            <a:r>
              <a:rPr lang="en-US" dirty="0" smtClean="0"/>
              <a:t>Waits for growth to come	Takes responsibility to grow</a:t>
            </a:r>
          </a:p>
          <a:p>
            <a:pPr defTabSz="5760720">
              <a:lnSpc>
                <a:spcPct val="150000"/>
              </a:lnSpc>
            </a:pPr>
            <a:r>
              <a:rPr lang="en-US" dirty="0" smtClean="0"/>
              <a:t>Learns only from mistakes	Learns before mistakes</a:t>
            </a:r>
          </a:p>
          <a:p>
            <a:pPr defTabSz="5760720">
              <a:lnSpc>
                <a:spcPct val="150000"/>
              </a:lnSpc>
            </a:pPr>
            <a:r>
              <a:rPr lang="en-US" dirty="0" smtClean="0"/>
              <a:t>Depends on good luck	Relies on hard work</a:t>
            </a:r>
          </a:p>
          <a:p>
            <a:pPr defTabSz="5760720">
              <a:lnSpc>
                <a:spcPct val="150000"/>
              </a:lnSpc>
            </a:pPr>
            <a:r>
              <a:rPr lang="en-US" dirty="0" smtClean="0"/>
              <a:t>Quits early and often	Perseveres long and hard</a:t>
            </a:r>
          </a:p>
          <a:p>
            <a:pPr defTabSz="5760720">
              <a:lnSpc>
                <a:spcPct val="150000"/>
              </a:lnSpc>
            </a:pPr>
            <a:r>
              <a:rPr lang="en-US" dirty="0" smtClean="0"/>
              <a:t>Falls into bad habits	Fights for good habits</a:t>
            </a:r>
          </a:p>
          <a:p>
            <a:pPr defTabSz="5760720">
              <a:lnSpc>
                <a:spcPct val="150000"/>
              </a:lnSpc>
            </a:pPr>
            <a:r>
              <a:rPr lang="en-US" dirty="0" smtClean="0"/>
              <a:t>Talks big	Follows through</a:t>
            </a:r>
          </a:p>
          <a:p>
            <a:pPr defTabSz="5760720">
              <a:lnSpc>
                <a:spcPct val="150000"/>
              </a:lnSpc>
            </a:pPr>
            <a:r>
              <a:rPr lang="en-US" dirty="0" smtClean="0"/>
              <a:t>Plays it safe	Takes risks</a:t>
            </a:r>
          </a:p>
          <a:p>
            <a:pPr defTabSz="5760720">
              <a:lnSpc>
                <a:spcPct val="150000"/>
              </a:lnSpc>
            </a:pPr>
            <a:r>
              <a:rPr lang="en-US" dirty="0" smtClean="0"/>
              <a:t>Thinks like a victim	Thinks like a learner</a:t>
            </a:r>
          </a:p>
          <a:p>
            <a:pPr defTabSz="5760720">
              <a:lnSpc>
                <a:spcPct val="150000"/>
              </a:lnSpc>
            </a:pPr>
            <a:r>
              <a:rPr lang="en-US" dirty="0" smtClean="0"/>
              <a:t>Relies on talent	Relies on character</a:t>
            </a:r>
          </a:p>
          <a:p>
            <a:pPr defTabSz="5760720">
              <a:lnSpc>
                <a:spcPct val="150000"/>
              </a:lnSpc>
            </a:pPr>
            <a:r>
              <a:rPr lang="en-US" dirty="0" smtClean="0"/>
              <a:t>Stops learning after graduation	Never stops learning</a:t>
            </a:r>
          </a:p>
        </p:txBody>
      </p:sp>
      <p:cxnSp>
        <p:nvCxnSpPr>
          <p:cNvPr id="19" name="Straight Arrow Connector 18"/>
          <p:cNvCxnSpPr/>
          <p:nvPr/>
        </p:nvCxnSpPr>
        <p:spPr>
          <a:xfrm>
            <a:off x="2743200" y="2209800"/>
            <a:ext cx="32766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p:nvPr/>
        </p:nvCxnSpPr>
        <p:spPr>
          <a:xfrm>
            <a:off x="2819400" y="2590800"/>
            <a:ext cx="32004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1" name="Straight Arrow Connector 20"/>
          <p:cNvCxnSpPr/>
          <p:nvPr/>
        </p:nvCxnSpPr>
        <p:spPr>
          <a:xfrm>
            <a:off x="2895600" y="2971800"/>
            <a:ext cx="3124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p:nvPr/>
        </p:nvCxnSpPr>
        <p:spPr>
          <a:xfrm>
            <a:off x="2514600" y="3429000"/>
            <a:ext cx="3505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a:off x="2438400" y="3810000"/>
            <a:ext cx="35814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p:nvPr/>
        </p:nvCxnSpPr>
        <p:spPr>
          <a:xfrm>
            <a:off x="2209800" y="4267200"/>
            <a:ext cx="38100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p:nvPr/>
        </p:nvCxnSpPr>
        <p:spPr>
          <a:xfrm>
            <a:off x="1143000" y="4648200"/>
            <a:ext cx="48768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p:nvPr/>
        </p:nvCxnSpPr>
        <p:spPr>
          <a:xfrm>
            <a:off x="1447800" y="5029200"/>
            <a:ext cx="45720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p:nvPr/>
        </p:nvCxnSpPr>
        <p:spPr>
          <a:xfrm>
            <a:off x="2133600" y="5486400"/>
            <a:ext cx="3886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p:nvPr/>
        </p:nvCxnSpPr>
        <p:spPr>
          <a:xfrm>
            <a:off x="1752600" y="5867400"/>
            <a:ext cx="4267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p:nvPr/>
        </p:nvCxnSpPr>
        <p:spPr>
          <a:xfrm>
            <a:off x="3276600" y="6324600"/>
            <a:ext cx="2743200" cy="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rPr>
              <a:t>Expansion</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Growth Always Increases Your Capacity</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Irrefutable 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5" name="Picture 4" descr="arrow_expand.png"/>
          <p:cNvPicPr>
            <a:picLocks noChangeAspect="1"/>
          </p:cNvPicPr>
          <p:nvPr/>
        </p:nvPicPr>
        <p:blipFill>
          <a:blip r:embed="rId2" cstate="print"/>
          <a:stretch>
            <a:fillRect/>
          </a:stretch>
        </p:blipFill>
        <p:spPr>
          <a:xfrm>
            <a:off x="533399" y="685800"/>
            <a:ext cx="7772401" cy="5486400"/>
          </a:xfrm>
          <a:prstGeom prst="rect">
            <a:avLst/>
          </a:prstGeom>
        </p:spPr>
      </p:pic>
      <p:sp>
        <p:nvSpPr>
          <p:cNvPr id="6" name="TextBox 5"/>
          <p:cNvSpPr txBox="1"/>
          <p:nvPr/>
        </p:nvSpPr>
        <p:spPr>
          <a:xfrm>
            <a:off x="533400" y="0"/>
            <a:ext cx="77724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Find the Edges and Move Them Out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7" name="TextBox 6"/>
          <p:cNvSpPr txBox="1"/>
          <p:nvPr/>
        </p:nvSpPr>
        <p:spPr>
          <a:xfrm rot="10800000">
            <a:off x="533400" y="6273225"/>
            <a:ext cx="7924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Find The Edges and Move Them Out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8" name="TextBox 7"/>
          <p:cNvSpPr txBox="1"/>
          <p:nvPr/>
        </p:nvSpPr>
        <p:spPr>
          <a:xfrm rot="16200000">
            <a:off x="-3136613" y="3136611"/>
            <a:ext cx="6858002"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Find The Edges and Move Them Out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9" name="TextBox 8"/>
          <p:cNvSpPr txBox="1"/>
          <p:nvPr/>
        </p:nvSpPr>
        <p:spPr>
          <a:xfrm rot="5400000">
            <a:off x="5169188" y="3136613"/>
            <a:ext cx="685799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Find The Edges and Move Them Out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Expansion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Increase Your Thinking Capacity</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Move The Edges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389337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Stop thinking more work.  Start thinking what works</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Capacity is not about more.  It starts with better</a:t>
            </a:r>
          </a:p>
          <a:p>
            <a:pPr defTabSz="228600">
              <a:spcAft>
                <a:spcPts val="12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Stop thinking can I?  Start thinking How can I?</a:t>
            </a:r>
          </a:p>
          <a:p>
            <a:pPr defTabSz="228600">
              <a:spcAft>
                <a:spcPts val="30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Self-limiting statements always work</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Stop thinking One door.  Start thinking Many doors</a:t>
            </a:r>
          </a:p>
          <a:p>
            <a:pPr defTabSz="228600">
              <a:spcAft>
                <a:spcPts val="600"/>
              </a:spcAft>
            </a:pPr>
            <a:r>
              <a:rPr lang="en-US" sz="1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There are always options</a:t>
            </a:r>
            <a:endParaRPr lang="en-US" sz="20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a:p>
            <a:pPr defTabSz="228600">
              <a:spcAft>
                <a:spcPts val="1200"/>
              </a:spcAft>
            </a:pPr>
            <a:endParaRPr lang="en-US" sz="20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descr="arrow_expand.png"/>
          <p:cNvPicPr>
            <a:picLocks noChangeAspect="1"/>
          </p:cNvPicPr>
          <p:nvPr/>
        </p:nvPicPr>
        <p:blipFill>
          <a:blip r:embed="rId2" cstate="print"/>
          <a:stretch>
            <a:fillRect/>
          </a:stretch>
        </p:blipFill>
        <p:spPr>
          <a:xfrm>
            <a:off x="7467600" y="5715000"/>
            <a:ext cx="1403350" cy="990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Expansion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Increase Your Capacity For Action</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Move The Edges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610600" cy="3570208"/>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Stop doing what you have done</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Leave your comfort zone</a:t>
            </a:r>
          </a:p>
          <a:p>
            <a:pPr defTabSz="228600">
              <a:spcAft>
                <a:spcPts val="30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Making mistakes is a sign you are actually doing something</a:t>
            </a:r>
          </a:p>
          <a:p>
            <a:pPr defTabSz="228600">
              <a:spcAft>
                <a:spcPts val="12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Stop doing just enough.  Do more than is expected</a:t>
            </a:r>
          </a:p>
          <a:p>
            <a:pPr defTabSz="228600">
              <a:spcAft>
                <a:spcPts val="30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We already get trophies just for showing up</a:t>
            </a:r>
          </a:p>
          <a:p>
            <a:pPr algn="ctr" defTabSz="228600">
              <a:spcAft>
                <a:spcPts val="600"/>
              </a:spcAft>
            </a:pP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Do important things all the time</a:t>
            </a:r>
          </a:p>
        </p:txBody>
      </p:sp>
      <p:pic>
        <p:nvPicPr>
          <p:cNvPr id="10" name="Picture 9" descr="arrow_expand.png"/>
          <p:cNvPicPr>
            <a:picLocks noChangeAspect="1"/>
          </p:cNvPicPr>
          <p:nvPr/>
        </p:nvPicPr>
        <p:blipFill>
          <a:blip r:embed="rId2" cstate="print"/>
          <a:stretch>
            <a:fillRect/>
          </a:stretch>
        </p:blipFill>
        <p:spPr>
          <a:xfrm>
            <a:off x="7467600" y="5715000"/>
            <a:ext cx="1403350" cy="990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apacity.jpg"/>
          <p:cNvPicPr>
            <a:picLocks noChangeAspect="1"/>
          </p:cNvPicPr>
          <p:nvPr/>
        </p:nvPicPr>
        <p:blipFill>
          <a:blip r:embed="rId2" cstate="print"/>
          <a:stretch>
            <a:fillRect/>
          </a:stretch>
        </p:blipFill>
        <p:spPr>
          <a:xfrm>
            <a:off x="838200" y="727652"/>
            <a:ext cx="7630772" cy="5520748"/>
          </a:xfrm>
          <a:prstGeom prst="rect">
            <a:avLst/>
          </a:prstGeom>
        </p:spPr>
      </p:pic>
      <p:sp>
        <p:nvSpPr>
          <p:cNvPr id="3" name="TextBox 2"/>
          <p:cNvSpPr txBox="1"/>
          <p:nvPr/>
        </p:nvSpPr>
        <p:spPr>
          <a:xfrm rot="20899181">
            <a:off x="926873" y="3946839"/>
            <a:ext cx="6781800" cy="1569660"/>
          </a:xfrm>
          <a:prstGeom prst="rect">
            <a:avLst/>
          </a:prstGeom>
          <a:noFill/>
        </p:spPr>
        <p:txBody>
          <a:bodyPr wrap="square" rtlCol="0">
            <a:spAutoFit/>
          </a:bodyPr>
          <a:lstStyle/>
          <a:p>
            <a:pPr algn="ctr"/>
            <a:r>
              <a:rPr lang="en-US" sz="9600" b="1" spc="300" dirty="0" smtClean="0">
                <a:ln w="28575">
                  <a:solidFill>
                    <a:schemeClr val="tx1"/>
                  </a:solidFill>
                </a:ln>
                <a:latin typeface="Freestyle Script" pitchFamily="34" charset="0"/>
              </a:rPr>
              <a:t>Unlimited</a:t>
            </a:r>
          </a:p>
        </p:txBody>
      </p:sp>
      <p:sp>
        <p:nvSpPr>
          <p:cNvPr id="4" name="Rectangle 3"/>
          <p:cNvSpPr/>
          <p:nvPr/>
        </p:nvSpPr>
        <p:spPr>
          <a:xfrm>
            <a:off x="5943600" y="4953000"/>
            <a:ext cx="1999265" cy="923330"/>
          </a:xfrm>
          <a:prstGeom prst="rect">
            <a:avLst/>
          </a:prstGeom>
        </p:spPr>
        <p:txBody>
          <a:bodyPr wrap="none">
            <a:spAutoFit/>
          </a:bodyPr>
          <a:lstStyle/>
          <a:p>
            <a:r>
              <a:rPr lang="en-US" sz="5400" dirty="0" smtClean="0">
                <a:latin typeface="Ashley Script MT" pitchFamily="34" charset="0"/>
              </a:rPr>
              <a:t>or more</a:t>
            </a:r>
            <a:endParaRPr lang="en-US" sz="5400" dirty="0">
              <a:latin typeface="Ashley Script MT" pitchFamily="34" charset="0"/>
            </a:endParaRPr>
          </a:p>
        </p:txBody>
      </p:sp>
    </p:spTree>
  </p:cSld>
  <p:clrMapOvr>
    <a:masterClrMapping/>
  </p:clrMapOvr>
  <p:transition>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Expansion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Expand Your Capacity – Expand Your Impact</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Give More, Impact More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228600" y="2133600"/>
            <a:ext cx="8610600" cy="153888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Capacity is not a measure of how much you can hold</a:t>
            </a:r>
          </a:p>
          <a:p>
            <a:pPr algn="ctr" defTabSz="228600">
              <a:spcAft>
                <a:spcPts val="600"/>
              </a:spcAft>
            </a:pPr>
            <a:endPar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Capacity is a measure of how much you can give</a:t>
            </a:r>
            <a:endParaRPr lang="en-US" sz="32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8" descr="capacity.jpg"/>
          <p:cNvPicPr>
            <a:picLocks noChangeAspect="1"/>
          </p:cNvPicPr>
          <p:nvPr/>
        </p:nvPicPr>
        <p:blipFill>
          <a:blip r:embed="rId2" cstate="print"/>
          <a:stretch>
            <a:fillRect/>
          </a:stretch>
        </p:blipFill>
        <p:spPr>
          <a:xfrm>
            <a:off x="7543800" y="5715000"/>
            <a:ext cx="1263883" cy="914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Expansion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1077218"/>
          </a:xfrm>
          <a:prstGeom prst="rect">
            <a:avLst/>
          </a:prstGeom>
          <a:noFill/>
        </p:spPr>
        <p:txBody>
          <a:bodyPr wrap="square" rtlCol="0">
            <a:spAutoFit/>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There Is NOTHING In Your Past</a:t>
            </a:r>
          </a:p>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That Must Determine Your Future</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Give More, Impact More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04800" y="2743200"/>
            <a:ext cx="8610600" cy="312393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Your capacity must continue to grow</a:t>
            </a:r>
          </a:p>
          <a:p>
            <a:pPr defTabSz="228600">
              <a:spcAft>
                <a:spcPts val="600"/>
              </a:spcAft>
            </a:pPr>
            <a:endPar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What is your impact now?</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What would you like your impact to be?</a:t>
            </a:r>
          </a:p>
          <a:p>
            <a:pPr defTabSz="228600">
              <a:spcAft>
                <a:spcPts val="600"/>
              </a:spcAft>
            </a:pPr>
            <a:endPar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That is your capacity</a:t>
            </a:r>
            <a:endParaRPr lang="en-US" sz="32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8" descr="capacity.jpg"/>
          <p:cNvPicPr>
            <a:picLocks noChangeAspect="1"/>
          </p:cNvPicPr>
          <p:nvPr/>
        </p:nvPicPr>
        <p:blipFill>
          <a:blip r:embed="rId2" cstate="print"/>
          <a:stretch>
            <a:fillRect/>
          </a:stretch>
        </p:blipFill>
        <p:spPr>
          <a:xfrm>
            <a:off x="7543800" y="5715000"/>
            <a:ext cx="1263883" cy="914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3000"/>
                                        <p:tgtEl>
                                          <p:spTgt spid="14">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3000"/>
                                        <p:tgtEl>
                                          <p:spTgt spid="14">
                                            <p:txEl>
                                              <p:pRg st="3" end="3"/>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3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rPr>
              <a:t>Contribution</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Growing Yourself Enables You</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To Grow Others</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growing others.jpg"/>
          <p:cNvPicPr>
            <a:picLocks noChangeAspect="1"/>
          </p:cNvPicPr>
          <p:nvPr/>
        </p:nvPicPr>
        <p:blipFill>
          <a:blip r:embed="rId2" cstate="print"/>
          <a:stretch>
            <a:fillRect/>
          </a:stretch>
        </p:blipFill>
        <p:spPr>
          <a:xfrm>
            <a:off x="1828800" y="914400"/>
            <a:ext cx="5287187" cy="5240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33400" y="228600"/>
            <a:ext cx="7924800" cy="584775"/>
          </a:xfrm>
          <a:prstGeom prst="rect">
            <a:avLst/>
          </a:prstGeom>
          <a:noFill/>
        </p:spPr>
        <p:txBody>
          <a:bodyPr wrap="square" rtlCol="0">
            <a:spAutoFit/>
          </a:bodyPr>
          <a:lstStyle/>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Others Need To Grow Too</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7" name="TextBox 6"/>
          <p:cNvSpPr txBox="1"/>
          <p:nvPr/>
        </p:nvSpPr>
        <p:spPr>
          <a:xfrm>
            <a:off x="838200" y="6096000"/>
            <a:ext cx="7924800" cy="584775"/>
          </a:xfrm>
          <a:prstGeom prst="rect">
            <a:avLst/>
          </a:prstGeom>
          <a:noFill/>
        </p:spPr>
        <p:txBody>
          <a:bodyPr wrap="square" rtlCol="0">
            <a:spAutoFit/>
          </a:bodyPr>
          <a:lstStyle/>
          <a:p>
            <a:pPr algn="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And you need to help them…</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Contribution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Adding Value To Others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Adding Value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057400"/>
            <a:ext cx="8610600" cy="297004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You can not give what you do not have</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Ask your self daily:  What good shall I do today?</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What good have I done today?</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Be a river, not a reservoir</a:t>
            </a:r>
          </a:p>
        </p:txBody>
      </p:sp>
      <p:pic>
        <p:nvPicPr>
          <p:cNvPr id="10" name="Picture 9" descr="growing others.jpg"/>
          <p:cNvPicPr>
            <a:picLocks noChangeAspect="1"/>
          </p:cNvPicPr>
          <p:nvPr/>
        </p:nvPicPr>
        <p:blipFill>
          <a:blip r:embed="rId2" cstate="print"/>
          <a:stretch>
            <a:fillRect/>
          </a:stretch>
        </p:blipFill>
        <p:spPr>
          <a:xfrm>
            <a:off x="7772400" y="5638800"/>
            <a:ext cx="1058600" cy="10491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Awareness</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You must know yourself to grow yourself</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Contribution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Questions To Ask When Seeking A Mentor</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Adding Value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057400"/>
            <a:ext cx="8610600" cy="411907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mentors you and offers you a baseline of wisdom?</a:t>
            </a:r>
            <a:endParaRPr lang="en-US" sz="2000" dirty="0" smtClean="0">
              <a:solidFill>
                <a:schemeClr val="bg1"/>
              </a:solidFill>
              <a:latin typeface="Times New Roman" pitchFamily="18" charset="0"/>
              <a:cs typeface="Times New Roman" pitchFamily="18" charset="0"/>
            </a:endParaRPr>
          </a:p>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mentors you to aspire to be a better person?</a:t>
            </a:r>
            <a:endParaRPr lang="en-US" sz="2000" dirty="0" smtClean="0">
              <a:solidFill>
                <a:schemeClr val="bg1"/>
              </a:solidFill>
              <a:latin typeface="Times New Roman" pitchFamily="18" charset="0"/>
              <a:cs typeface="Times New Roman" pitchFamily="18" charset="0"/>
            </a:endParaRPr>
          </a:p>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challenges you to think?</a:t>
            </a:r>
            <a:endParaRPr lang="en-US" sz="2000" dirty="0" smtClean="0">
              <a:solidFill>
                <a:schemeClr val="bg1"/>
              </a:solidFill>
              <a:latin typeface="Times New Roman" pitchFamily="18" charset="0"/>
              <a:cs typeface="Times New Roman" pitchFamily="18" charset="0"/>
            </a:endParaRPr>
          </a:p>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cheers on your dreams?</a:t>
            </a:r>
            <a:endParaRPr lang="en-US" sz="2000" dirty="0" smtClean="0">
              <a:solidFill>
                <a:schemeClr val="bg1"/>
              </a:solidFill>
              <a:latin typeface="Times New Roman" pitchFamily="18" charset="0"/>
              <a:cs typeface="Times New Roman" pitchFamily="18" charset="0"/>
            </a:endParaRPr>
          </a:p>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cares enough to rebuke you?</a:t>
            </a:r>
            <a:endParaRPr lang="en-US" sz="2000" dirty="0" smtClean="0">
              <a:solidFill>
                <a:schemeClr val="bg1"/>
              </a:solidFill>
              <a:latin typeface="Times New Roman" pitchFamily="18" charset="0"/>
              <a:cs typeface="Times New Roman" pitchFamily="18" charset="0"/>
            </a:endParaRPr>
          </a:p>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is merciful when you have failed?</a:t>
            </a:r>
            <a:endParaRPr lang="en-US" sz="2000" dirty="0" smtClean="0">
              <a:solidFill>
                <a:schemeClr val="bg1"/>
              </a:solidFill>
              <a:latin typeface="Times New Roman" pitchFamily="18" charset="0"/>
              <a:cs typeface="Times New Roman" pitchFamily="18" charset="0"/>
            </a:endParaRPr>
          </a:p>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shares the load in pressurized moments without being asked?</a:t>
            </a:r>
            <a:endParaRPr lang="en-US" sz="2000" dirty="0" smtClean="0">
              <a:solidFill>
                <a:schemeClr val="bg1"/>
              </a:solidFill>
              <a:latin typeface="Times New Roman" pitchFamily="18" charset="0"/>
              <a:cs typeface="Times New Roman" pitchFamily="18" charset="0"/>
            </a:endParaRPr>
          </a:p>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brings fun and laughter into your life?</a:t>
            </a:r>
            <a:endParaRPr lang="en-US" sz="2000" dirty="0" smtClean="0">
              <a:solidFill>
                <a:schemeClr val="bg1"/>
              </a:solidFill>
              <a:latin typeface="Times New Roman" pitchFamily="18" charset="0"/>
              <a:cs typeface="Times New Roman" pitchFamily="18" charset="0"/>
            </a:endParaRPr>
          </a:p>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gives you perspective when you become dispirited?</a:t>
            </a:r>
            <a:endParaRPr lang="en-US" sz="2000" dirty="0" smtClean="0">
              <a:solidFill>
                <a:schemeClr val="bg1"/>
              </a:solidFill>
              <a:latin typeface="Times New Roman" pitchFamily="18" charset="0"/>
              <a:cs typeface="Times New Roman" pitchFamily="18" charset="0"/>
            </a:endParaRPr>
          </a:p>
          <a:p>
            <a:pPr marL="0" lvl="1">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inspires you to seek faithfully after God?</a:t>
            </a:r>
            <a:endParaRPr lang="en-US" sz="2000" dirty="0" smtClean="0">
              <a:solidFill>
                <a:schemeClr val="bg1"/>
              </a:solidFill>
              <a:latin typeface="Times New Roman" pitchFamily="18" charset="0"/>
              <a:cs typeface="Times New Roman" pitchFamily="18" charset="0"/>
            </a:endParaRPr>
          </a:p>
          <a:p>
            <a:pPr>
              <a:spcAft>
                <a:spcPts val="500"/>
              </a:spcAft>
              <a:buFont typeface="Arial" pitchFamily="34" charset="0"/>
              <a:buChar char="•"/>
            </a:pPr>
            <a:r>
              <a:rPr lang="en-US" sz="2000" b="1" dirty="0" smtClean="0">
                <a:solidFill>
                  <a:schemeClr val="bg1"/>
                </a:solidFill>
                <a:latin typeface="Times New Roman" pitchFamily="18" charset="0"/>
                <a:cs typeface="Times New Roman" pitchFamily="18" charset="0"/>
              </a:rPr>
              <a:t>  Who loves you unconditionally?</a:t>
            </a:r>
            <a:endParaRPr lang="en-US" sz="2000" b="1" dirty="0" smtClean="0">
              <a:ln w="19050">
                <a:solidFill>
                  <a:schemeClr val="tx2">
                    <a:tint val="1000"/>
                  </a:schemeClr>
                </a:soli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descr="growing others.jpg"/>
          <p:cNvPicPr>
            <a:picLocks noChangeAspect="1"/>
          </p:cNvPicPr>
          <p:nvPr/>
        </p:nvPicPr>
        <p:blipFill>
          <a:blip r:embed="rId2" cstate="print"/>
          <a:stretch>
            <a:fillRect/>
          </a:stretch>
        </p:blipFill>
        <p:spPr>
          <a:xfrm>
            <a:off x="7772400" y="5638800"/>
            <a:ext cx="1058600" cy="10491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fade">
                                      <p:cBhvr>
                                        <p:cTn id="31" dur="3000"/>
                                        <p:tgtEl>
                                          <p:spTgt spid="14">
                                            <p:txEl>
                                              <p:pRg st="6" end="6"/>
                                            </p:txEl>
                                          </p:spTgt>
                                        </p:tgtEl>
                                      </p:cBhvr>
                                    </p:animEffect>
                                  </p:childTnLst>
                                </p:cTn>
                              </p:par>
                            </p:childTnLst>
                          </p:cTn>
                        </p:par>
                        <p:par>
                          <p:cTn id="32" fill="hold">
                            <p:stCondLst>
                              <p:cond delay="21000"/>
                            </p:stCondLst>
                            <p:childTnLst>
                              <p:par>
                                <p:cTn id="33" presetID="10" presetClass="entr" presetSubtype="0" fill="hold" nodeType="after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fade">
                                      <p:cBhvr>
                                        <p:cTn id="35" dur="3000"/>
                                        <p:tgtEl>
                                          <p:spTgt spid="14">
                                            <p:txEl>
                                              <p:pRg st="7" end="7"/>
                                            </p:txEl>
                                          </p:spTgt>
                                        </p:tgtEl>
                                      </p:cBhvr>
                                    </p:animEffect>
                                  </p:childTnLst>
                                </p:cTn>
                              </p:par>
                            </p:childTnLst>
                          </p:cTn>
                        </p:par>
                        <p:par>
                          <p:cTn id="36" fill="hold">
                            <p:stCondLst>
                              <p:cond delay="24000"/>
                            </p:stCondLst>
                            <p:childTnLst>
                              <p:par>
                                <p:cTn id="37" presetID="10" presetClass="entr" presetSubtype="0" fill="hold" nodeType="after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animEffect transition="in" filter="fade">
                                      <p:cBhvr>
                                        <p:cTn id="39" dur="3000"/>
                                        <p:tgtEl>
                                          <p:spTgt spid="14">
                                            <p:txEl>
                                              <p:pRg st="8" end="8"/>
                                            </p:txEl>
                                          </p:spTgt>
                                        </p:tgtEl>
                                      </p:cBhvr>
                                    </p:animEffect>
                                  </p:childTnLst>
                                </p:cTn>
                              </p:par>
                            </p:childTnLst>
                          </p:cTn>
                        </p:par>
                        <p:par>
                          <p:cTn id="40" fill="hold">
                            <p:stCondLst>
                              <p:cond delay="27000"/>
                            </p:stCondLst>
                            <p:childTnLst>
                              <p:par>
                                <p:cTn id="41" presetID="10" presetClass="entr" presetSubtype="0" fill="hold" nodeType="after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animEffect transition="in" filter="fade">
                                      <p:cBhvr>
                                        <p:cTn id="43" dur="3000"/>
                                        <p:tgtEl>
                                          <p:spTgt spid="14">
                                            <p:txEl>
                                              <p:pRg st="9" end="9"/>
                                            </p:txEl>
                                          </p:spTgt>
                                        </p:tgtEl>
                                      </p:cBhvr>
                                    </p:animEffect>
                                  </p:childTnLst>
                                </p:cTn>
                              </p:par>
                            </p:childTnLst>
                          </p:cTn>
                        </p:par>
                        <p:par>
                          <p:cTn id="44" fill="hold">
                            <p:stCondLst>
                              <p:cond delay="30000"/>
                            </p:stCondLst>
                            <p:childTnLst>
                              <p:par>
                                <p:cTn id="45" presetID="10" presetClass="entr" presetSubtype="0" fill="hold" nodeType="afterEffect">
                                  <p:stCondLst>
                                    <p:cond delay="0"/>
                                  </p:stCondLst>
                                  <p:childTnLst>
                                    <p:set>
                                      <p:cBhvr>
                                        <p:cTn id="46" dur="1" fill="hold">
                                          <p:stCondLst>
                                            <p:cond delay="0"/>
                                          </p:stCondLst>
                                        </p:cTn>
                                        <p:tgtEl>
                                          <p:spTgt spid="14">
                                            <p:txEl>
                                              <p:pRg st="10" end="10"/>
                                            </p:txEl>
                                          </p:spTgt>
                                        </p:tgtEl>
                                        <p:attrNameLst>
                                          <p:attrName>style.visibility</p:attrName>
                                        </p:attrNameLst>
                                      </p:cBhvr>
                                      <p:to>
                                        <p:strVal val="visible"/>
                                      </p:to>
                                    </p:set>
                                    <p:animEffect transition="in" filter="fade">
                                      <p:cBhvr>
                                        <p:cTn id="47" dur="30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Contribution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Now, Turn These Questions On Yourself</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Adding Value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057400"/>
            <a:ext cx="8610600" cy="347787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defTabSz="228600">
              <a:spcAft>
                <a:spcPts val="24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Who will you mentor and offer a baseline of wisdom?</a:t>
            </a:r>
          </a:p>
          <a:p>
            <a:pPr marL="0" lvl="1" defTabSz="228600">
              <a:spcAft>
                <a:spcPts val="24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Who will you mentor to aspire to be a better person?</a:t>
            </a:r>
          </a:p>
          <a:p>
            <a:pPr marL="0" lvl="1" defTabSz="228600">
              <a:spcAft>
                <a:spcPts val="24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Who will you challenge to think?</a:t>
            </a:r>
          </a:p>
          <a:p>
            <a:pPr marL="0" lvl="1" defTabSz="228600">
              <a:spcAft>
                <a:spcPts val="24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Who will you cheer on their dreams?</a:t>
            </a:r>
          </a:p>
          <a:p>
            <a:pPr marL="0" lvl="1" defTabSz="228600">
              <a:spcAft>
                <a:spcPts val="24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Who do you care about enough to rebuke?</a:t>
            </a:r>
          </a:p>
        </p:txBody>
      </p:sp>
      <p:pic>
        <p:nvPicPr>
          <p:cNvPr id="10" name="Picture 9" descr="growing others.jpg"/>
          <p:cNvPicPr>
            <a:picLocks noChangeAspect="1"/>
          </p:cNvPicPr>
          <p:nvPr/>
        </p:nvPicPr>
        <p:blipFill>
          <a:blip r:embed="rId2" cstate="print"/>
          <a:stretch>
            <a:fillRect/>
          </a:stretch>
        </p:blipFill>
        <p:spPr>
          <a:xfrm>
            <a:off x="7772400" y="5638800"/>
            <a:ext cx="1058600" cy="10491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Contribution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Now, Turn These Questions On Yourself</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Adding Value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057400"/>
            <a:ext cx="8610600" cy="383181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Who will you show mercy to when they fail?</a:t>
            </a:r>
          </a:p>
          <a:p>
            <a:pPr marL="0" lvl="1">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Who will you share the load with in pressurized moments 	without being asked?</a:t>
            </a:r>
          </a:p>
          <a:p>
            <a:pPr marL="0" lvl="1">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Who will you bring fun and laughter into their life?</a:t>
            </a:r>
          </a:p>
          <a:p>
            <a:pPr marL="0" lvl="1">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Who will you give perspective to when they become dispirited?</a:t>
            </a:r>
          </a:p>
          <a:p>
            <a:pPr marL="0" lvl="1">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Who will you inspire to seek faithfully after God?</a:t>
            </a:r>
          </a:p>
          <a:p>
            <a:pPr>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Whom do you love unconditionally?</a:t>
            </a:r>
          </a:p>
        </p:txBody>
      </p:sp>
      <p:pic>
        <p:nvPicPr>
          <p:cNvPr id="10" name="Picture 9" descr="growing others.jpg"/>
          <p:cNvPicPr>
            <a:picLocks noChangeAspect="1"/>
          </p:cNvPicPr>
          <p:nvPr/>
        </p:nvPicPr>
        <p:blipFill>
          <a:blip r:embed="rId2" cstate="print"/>
          <a:stretch>
            <a:fillRect/>
          </a:stretch>
        </p:blipFill>
        <p:spPr>
          <a:xfrm>
            <a:off x="7772400" y="5638800"/>
            <a:ext cx="1058600" cy="10491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Contribution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Give To Grow, Grow To Give</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Contribution Choices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Invaluable 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057400"/>
            <a:ext cx="8610600" cy="412420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defTabSz="228600">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Be grateful</a:t>
            </a:r>
          </a:p>
          <a:p>
            <a:pPr marL="0" lvl="1" defTabSz="228600">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Put people first</a:t>
            </a:r>
          </a:p>
          <a:p>
            <a:pPr marL="0" lvl="1" defTabSz="228600">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Don’t let stuff own you</a:t>
            </a:r>
          </a:p>
          <a:p>
            <a:pPr marL="0" lvl="1" defTabSz="228600">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Don’t let people own you</a:t>
            </a:r>
          </a:p>
          <a:p>
            <a:pPr marL="0" lvl="1" defTabSz="228600">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Define success as sowing, not reaping</a:t>
            </a:r>
          </a:p>
          <a:p>
            <a:pPr marL="0" lvl="1" defTabSz="228600">
              <a:spcAft>
                <a:spcPts val="1800"/>
              </a:spcAft>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Keep growing to keep giving</a:t>
            </a:r>
          </a:p>
          <a:p>
            <a:pPr marL="0" lvl="1" defTabSz="228600">
              <a:spcAft>
                <a:spcPts val="1800"/>
              </a:spcAft>
            </a:pPr>
            <a:r>
              <a:rPr lang="en-US" sz="2800" b="1" dirty="0" smtClean="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Find and engage a coaching relationship</a:t>
            </a:r>
          </a:p>
        </p:txBody>
      </p:sp>
      <p:pic>
        <p:nvPicPr>
          <p:cNvPr id="10" name="Picture 9" descr="growing others.jpg"/>
          <p:cNvPicPr>
            <a:picLocks noChangeAspect="1"/>
          </p:cNvPicPr>
          <p:nvPr/>
        </p:nvPicPr>
        <p:blipFill>
          <a:blip r:embed="rId2" cstate="print"/>
          <a:stretch>
            <a:fillRect/>
          </a:stretch>
        </p:blipFill>
        <p:spPr>
          <a:xfrm>
            <a:off x="7772400" y="5638800"/>
            <a:ext cx="1058600" cy="10491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fade">
                                      <p:cBhvr>
                                        <p:cTn id="31" dur="3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7200000" scaled="0"/>
        </a:gradFill>
        <a:effectLst/>
      </p:bgPr>
    </p:bg>
    <p:spTree>
      <p:nvGrpSpPr>
        <p:cNvPr id="1" name=""/>
        <p:cNvGrpSpPr/>
        <p:nvPr/>
      </p:nvGrpSpPr>
      <p:grpSpPr>
        <a:xfrm>
          <a:off x="0" y="0"/>
          <a:ext cx="0" cy="0"/>
          <a:chOff x="0" y="0"/>
          <a:chExt cx="0" cy="0"/>
        </a:xfrm>
      </p:grpSpPr>
      <p:sp>
        <p:nvSpPr>
          <p:cNvPr id="6" name="TextBox 5"/>
          <p:cNvSpPr txBox="1"/>
          <p:nvPr/>
        </p:nvSpPr>
        <p:spPr>
          <a:xfrm>
            <a:off x="4934755" y="685800"/>
            <a:ext cx="3581400" cy="1754326"/>
          </a:xfrm>
          <a:prstGeom prst="rect">
            <a:avLst/>
          </a:prstGeom>
          <a:noFill/>
        </p:spPr>
        <p:txBody>
          <a:bodyPr wrap="square" rtlCol="0">
            <a:spAutoFit/>
          </a:bodyPr>
          <a:lstStyle/>
          <a:p>
            <a:pPr algn="ctr"/>
            <a:r>
              <a:rPr lang="en-US" sz="5400" dirty="0" smtClean="0">
                <a:effectLst>
                  <a:outerShdw blurRad="60007" dir="2000400" sy="-30000" kx="-800400" algn="bl" rotWithShape="0">
                    <a:prstClr val="black">
                      <a:alpha val="20000"/>
                    </a:prstClr>
                  </a:outerShdw>
                </a:effectLst>
                <a:latin typeface="AGaramond Bold" pitchFamily="18" charset="0"/>
              </a:rPr>
              <a:t>Thank </a:t>
            </a:r>
            <a:r>
              <a:rPr lang="en-US" sz="5400" dirty="0" smtClean="0">
                <a:effectLst>
                  <a:outerShdw blurRad="60007" dir="2000400" sy="-30000" kx="-800400" algn="bl" rotWithShape="0">
                    <a:prstClr val="black">
                      <a:alpha val="20000"/>
                    </a:prstClr>
                  </a:outerShdw>
                </a:effectLst>
                <a:latin typeface="AGaramond Bold" pitchFamily="18" charset="0"/>
              </a:rPr>
              <a:t>You</a:t>
            </a:r>
          </a:p>
          <a:p>
            <a:pPr algn="ctr"/>
            <a:r>
              <a:rPr lang="en-US" sz="5400" dirty="0" smtClean="0">
                <a:effectLst>
                  <a:outerShdw blurRad="60007" dir="2000400" sy="-30000" kx="-800400" algn="bl" rotWithShape="0">
                    <a:prstClr val="black">
                      <a:alpha val="20000"/>
                    </a:prstClr>
                  </a:outerShdw>
                </a:effectLst>
                <a:latin typeface="AGaramond Bold" pitchFamily="18" charset="0"/>
              </a:rPr>
              <a:t>Gracias</a:t>
            </a:r>
            <a:endParaRPr lang="en-US" sz="5400" dirty="0">
              <a:effectLst>
                <a:outerShdw blurRad="60007" dir="2000400" sy="-30000" kx="-800400" algn="bl" rotWithShape="0">
                  <a:prstClr val="black">
                    <a:alpha val="20000"/>
                  </a:prstClr>
                </a:outerShdw>
              </a:effectLst>
              <a:latin typeface="AGaramond Bold" pitchFamily="18" charset="0"/>
            </a:endParaRPr>
          </a:p>
        </p:txBody>
      </p:sp>
      <p:pic>
        <p:nvPicPr>
          <p:cNvPr id="8" name="Picture 4" descr="http://www.cocodesign.com/files/0000/0389/Facebook-Silhouette_normal.gif"/>
          <p:cNvPicPr>
            <a:picLocks noChangeAspect="1" noChangeArrowheads="1"/>
          </p:cNvPicPr>
          <p:nvPr/>
        </p:nvPicPr>
        <p:blipFill>
          <a:blip r:embed="rId2" cstate="print"/>
          <a:srcRect/>
          <a:stretch>
            <a:fillRect/>
          </a:stretch>
        </p:blipFill>
        <p:spPr bwMode="auto">
          <a:xfrm>
            <a:off x="5562600" y="3352800"/>
            <a:ext cx="2388810" cy="1504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5334000" y="5105400"/>
            <a:ext cx="3200400" cy="400110"/>
          </a:xfrm>
          <a:prstGeom prst="rect">
            <a:avLst/>
          </a:prstGeom>
          <a:noFill/>
        </p:spPr>
        <p:txBody>
          <a:bodyPr wrap="square" rtlCol="0">
            <a:spAutoFit/>
          </a:bodyPr>
          <a:lstStyle/>
          <a:p>
            <a:pPr algn="ctr"/>
            <a:r>
              <a:rPr lang="en-US" sz="2000" dirty="0" smtClean="0">
                <a:latin typeface="AGaramond Bold" pitchFamily="18" charset="0"/>
              </a:rPr>
              <a:t>Memo Vargas</a:t>
            </a:r>
            <a:endParaRPr lang="en-US" sz="2000" dirty="0">
              <a:latin typeface="AGaramond Bold" pitchFamily="18" charset="0"/>
            </a:endParaRPr>
          </a:p>
        </p:txBody>
      </p:sp>
      <p:pic>
        <p:nvPicPr>
          <p:cNvPr id="5" name="Picture 4" descr="Maxwell_15_InvaluableLaws_HC-High_Resolution.jpg"/>
          <p:cNvPicPr>
            <a:picLocks noChangeAspect="1"/>
          </p:cNvPicPr>
          <p:nvPr/>
        </p:nvPicPr>
        <p:blipFill>
          <a:blip r:embed="rId3" cstate="print"/>
          <a:stretch>
            <a:fillRect/>
          </a:stretch>
        </p:blipFill>
        <p:spPr>
          <a:xfrm>
            <a:off x="513996" y="685800"/>
            <a:ext cx="4080864" cy="601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8685" y="3076575"/>
            <a:ext cx="2857500" cy="1905000"/>
          </a:xfrm>
          <a:prstGeom prst="rect">
            <a:avLst/>
          </a:prstGeom>
        </p:spPr>
      </p:pic>
    </p:spTree>
  </p:cSld>
  <p:clrMapOvr>
    <a:masterClrMapping/>
  </p:clrMapOvr>
  <p:transition spd="med" advClick="0" advTm="12000">
    <p:fade thruBlk="1"/>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advClick="0" advTm="1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ho-am-i.jpg"/>
          <p:cNvPicPr>
            <a:picLocks noChangeAspect="1"/>
          </p:cNvPicPr>
          <p:nvPr/>
        </p:nvPicPr>
        <p:blipFill>
          <a:blip r:embed="rId2" cstate="print"/>
          <a:stretch>
            <a:fillRect/>
          </a:stretch>
        </p:blipFill>
        <p:spPr>
          <a:xfrm>
            <a:off x="0" y="0"/>
            <a:ext cx="9144000" cy="6858000"/>
          </a:xfrm>
          <a:prstGeom prst="rect">
            <a:avLst/>
          </a:prstGeom>
        </p:spPr>
      </p:pic>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Rectangle 9"/>
          <p:cNvSpPr/>
          <p:nvPr/>
        </p:nvSpPr>
        <p:spPr>
          <a:xfrm>
            <a:off x="2514600" y="457200"/>
            <a:ext cx="6324600" cy="1015663"/>
          </a:xfrm>
          <a:prstGeom prst="rect">
            <a:avLst/>
          </a:prstGeom>
        </p:spPr>
        <p:txBody>
          <a:bodyPr wrap="square">
            <a:spAutoFit/>
          </a:bodyPr>
          <a:lstStyle/>
          <a:p>
            <a:pPr defTabSz="228600">
              <a:spcAft>
                <a:spcPts val="3000"/>
              </a:spcAft>
            </a:pP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Who Are You?</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To Grow Yourself, You Must Know…</a:t>
            </a:r>
          </a:p>
        </p:txBody>
      </p:sp>
      <p:sp>
        <p:nvSpPr>
          <p:cNvPr id="8" name="Rectangle 7"/>
          <p:cNvSpPr/>
          <p:nvPr/>
        </p:nvSpPr>
        <p:spPr>
          <a:xfrm>
            <a:off x="609600" y="2133600"/>
            <a:ext cx="8153400" cy="378565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Your Strengths</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Your Weaknesses</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Your Interests</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Your Opportunities</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Where you Are - where you want to Be</a:t>
            </a:r>
            <a:endParaRPr lang="en-US" sz="2000" b="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Times New Roman" pitchFamily="18" charset="0"/>
              </a:rPr>
              <a:t>Who Are You?</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who-am-i.jpg"/>
          <p:cNvPicPr>
            <a:picLocks noChangeAspect="1"/>
          </p:cNvPicPr>
          <p:nvPr/>
        </p:nvPicPr>
        <p:blipFill>
          <a:blip r:embed="rId2" cstate="print"/>
          <a:stretch>
            <a:fillRect/>
          </a:stretch>
        </p:blipFill>
        <p:spPr>
          <a:xfrm>
            <a:off x="7543800" y="5715000"/>
            <a:ext cx="1295400" cy="971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3 Kinds Of People Finding Direction</a:t>
            </a:r>
          </a:p>
        </p:txBody>
      </p:sp>
      <p:sp>
        <p:nvSpPr>
          <p:cNvPr id="8" name="Rectangle 7"/>
          <p:cNvSpPr/>
          <p:nvPr/>
        </p:nvSpPr>
        <p:spPr>
          <a:xfrm>
            <a:off x="609600" y="2133600"/>
            <a:ext cx="8153400" cy="3677930"/>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People who don’t know what they would like to do</a:t>
            </a:r>
          </a:p>
          <a:p>
            <a:pPr defTabSz="228600">
              <a:spcAft>
                <a:spcPts val="3000"/>
              </a:spcAft>
            </a:pPr>
            <a:r>
              <a:rPr lang="en-US" sz="2800" i="1" dirty="0" smtClean="0">
                <a:solidFill>
                  <a:schemeClr val="bg1">
                    <a:lumMod val="95000"/>
                  </a:schemeClr>
                </a:solidFill>
                <a:latin typeface="Times New Roman" pitchFamily="18" charset="0"/>
                <a:cs typeface="Times New Roman" pitchFamily="18" charset="0"/>
              </a:rPr>
              <a:t>				They are confused</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People who know what they want, but don’t do it</a:t>
            </a:r>
          </a:p>
          <a:p>
            <a:pPr defTabSz="228600">
              <a:spcAft>
                <a:spcPts val="3000"/>
              </a:spcAft>
            </a:pPr>
            <a:r>
              <a:rPr lang="en-US" sz="2800" i="1" dirty="0" smtClean="0">
                <a:solidFill>
                  <a:schemeClr val="bg1">
                    <a:lumMod val="95000"/>
                  </a:schemeClr>
                </a:solidFill>
                <a:latin typeface="Times New Roman" pitchFamily="18" charset="0"/>
                <a:cs typeface="Times New Roman" pitchFamily="18" charset="0"/>
              </a:rPr>
              <a:t>				They are frustrated</a:t>
            </a:r>
          </a:p>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People who know what they want, and do it</a:t>
            </a:r>
          </a:p>
          <a:p>
            <a:pPr defTabSz="228600">
              <a:spcAft>
                <a:spcPts val="3000"/>
              </a:spcAft>
            </a:pPr>
            <a:r>
              <a:rPr lang="en-US" sz="2800" i="1" dirty="0" smtClean="0">
                <a:solidFill>
                  <a:schemeClr val="bg1">
                    <a:lumMod val="95000"/>
                  </a:schemeClr>
                </a:solidFill>
                <a:latin typeface="Times New Roman" pitchFamily="18" charset="0"/>
                <a:cs typeface="Times New Roman" pitchFamily="18" charset="0"/>
              </a:rPr>
              <a:t>				They are fulfilled</a:t>
            </a:r>
            <a:endPar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Times New Roman" pitchFamily="18" charset="0"/>
              </a:rPr>
              <a:t>Who Are You?</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who-am-i.jpg"/>
          <p:cNvPicPr>
            <a:picLocks noChangeAspect="1"/>
          </p:cNvPicPr>
          <p:nvPr/>
        </p:nvPicPr>
        <p:blipFill>
          <a:blip r:embed="rId2" cstate="print"/>
          <a:stretch>
            <a:fillRect/>
          </a:stretch>
        </p:blipFill>
        <p:spPr>
          <a:xfrm>
            <a:off x="7543800" y="5715000"/>
            <a:ext cx="1295400" cy="971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3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aware.jpg"/>
          <p:cNvPicPr>
            <a:picLocks noChangeAspect="1"/>
          </p:cNvPicPr>
          <p:nvPr/>
        </p:nvPicPr>
        <p:blipFill>
          <a:blip r:embed="rId2" cstate="print"/>
          <a:stretch>
            <a:fillRect/>
          </a:stretch>
        </p:blipFill>
        <p:spPr>
          <a:xfrm>
            <a:off x="0" y="0"/>
            <a:ext cx="9144000" cy="5147733"/>
          </a:xfrm>
          <a:prstGeom prst="rect">
            <a:avLst/>
          </a:prstGeom>
        </p:spPr>
      </p:pic>
      <p:sp>
        <p:nvSpPr>
          <p:cNvPr id="12" name="TextBox 11"/>
          <p:cNvSpPr txBox="1"/>
          <p:nvPr/>
        </p:nvSpPr>
        <p:spPr>
          <a:xfrm>
            <a:off x="4038600" y="1371600"/>
            <a:ext cx="3505200" cy="1200329"/>
          </a:xfrm>
          <a:prstGeom prst="rect">
            <a:avLst/>
          </a:prstGeom>
          <a:noFill/>
        </p:spPr>
        <p:txBody>
          <a:bodyPr wrap="square" rtlCol="0">
            <a:spAutoFit/>
            <a:scene3d>
              <a:camera prst="isometricOffAxis1Right"/>
              <a:lightRig rig="threePt" dir="t"/>
            </a:scene3d>
          </a:bodyPr>
          <a:lstStyle/>
          <a:p>
            <a:pPr algn="ctr"/>
            <a:r>
              <a:rPr lang="en-US" sz="7200" b="1" dirty="0" smtClean="0">
                <a:ln w="900" cmpd="sng">
                  <a:solidFill>
                    <a:schemeClr val="accent1">
                      <a:satMod val="190000"/>
                      <a:alpha val="55000"/>
                    </a:schemeClr>
                  </a:solidFill>
                  <a:prstDash val="solid"/>
                </a:ln>
                <a:solidFill>
                  <a:schemeClr val="accent1">
                    <a:satMod val="200000"/>
                    <a:tint val="3000"/>
                  </a:schemeClr>
                </a:solidFill>
                <a:effectLst>
                  <a:outerShdw blurRad="60007" dir="1500000" sy="-30000" kx="800400" algn="bl" rotWithShape="0">
                    <a:prstClr val="black">
                      <a:alpha val="20000"/>
                    </a:prstClr>
                  </a:outerShdw>
                </a:effectLst>
              </a:rPr>
              <a:t>AWARE</a:t>
            </a:r>
            <a:endParaRPr lang="en-US" sz="7200" b="1" dirty="0">
              <a:ln w="900" cmpd="sng">
                <a:solidFill>
                  <a:schemeClr val="accent1">
                    <a:satMod val="190000"/>
                    <a:alpha val="55000"/>
                  </a:schemeClr>
                </a:solidFill>
                <a:prstDash val="solid"/>
              </a:ln>
              <a:solidFill>
                <a:schemeClr val="accent1">
                  <a:satMod val="200000"/>
                  <a:tint val="3000"/>
                </a:schemeClr>
              </a:solidFill>
              <a:effectLst>
                <a:outerShdw blurRad="60007" dir="1500000" sy="-30000" kx="800400" algn="bl" rotWithShape="0">
                  <a:prstClr val="black">
                    <a:alpha val="20000"/>
                  </a:prstClr>
                </a:outerShdw>
              </a:effectLst>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Times New Roman" pitchFamily="18" charset="0"/>
              </a:rPr>
              <a:t>Becoming Aware of Passion and Purpose</a:t>
            </a: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Cloud Callout 9"/>
          <p:cNvSpPr/>
          <p:nvPr/>
        </p:nvSpPr>
        <p:spPr>
          <a:xfrm>
            <a:off x="152400" y="2057400"/>
            <a:ext cx="8686800" cy="2286000"/>
          </a:xfrm>
          <a:prstGeom prst="cloudCallout">
            <a:avLst>
              <a:gd name="adj1" fmla="val 31692"/>
              <a:gd name="adj2" fmla="val 5996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501420" y="2574691"/>
            <a:ext cx="8195720"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“If you knew you could not fail,</a:t>
            </a:r>
          </a:p>
          <a:p>
            <a:pPr algn="ctr"/>
            <a:r>
              <a:rPr lang="en-US" sz="3200" b="1" i="1" spc="100" dirty="0" smtClean="0">
                <a:latin typeface="Times New Roman" pitchFamily="18" charset="0"/>
                <a:cs typeface="Times New Roman" pitchFamily="18" charset="0"/>
              </a:rPr>
              <a:t>what would you do?”</a:t>
            </a:r>
          </a:p>
          <a:p>
            <a:endParaRPr lang="en-US" dirty="0"/>
          </a:p>
        </p:txBody>
      </p:sp>
      <p:sp>
        <p:nvSpPr>
          <p:cNvPr id="14" name="Rectangle 13"/>
          <p:cNvSpPr/>
          <p:nvPr/>
        </p:nvSpPr>
        <p:spPr>
          <a:xfrm>
            <a:off x="4876800" y="5867400"/>
            <a:ext cx="227498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John Maxwell</a:t>
            </a:r>
            <a:endParaRPr lang="en-US" sz="2400" dirty="0">
              <a:solidFill>
                <a:schemeClr val="bg1"/>
              </a:solidFill>
              <a:latin typeface="Times New Roman" pitchFamily="18" charset="0"/>
              <a:cs typeface="Times New Roman" pitchFamily="18" charset="0"/>
            </a:endParaRPr>
          </a:p>
        </p:txBody>
      </p:sp>
      <p:pic>
        <p:nvPicPr>
          <p:cNvPr id="16" name="Picture 15" descr="schuller.jpg"/>
          <p:cNvPicPr>
            <a:picLocks noChangeAspect="1"/>
          </p:cNvPicPr>
          <p:nvPr/>
        </p:nvPicPr>
        <p:blipFill>
          <a:blip r:embed="rId2" cstate="print"/>
          <a:stretch>
            <a:fillRect/>
          </a:stretch>
        </p:blipFill>
        <p:spPr>
          <a:xfrm>
            <a:off x="7162800" y="4648200"/>
            <a:ext cx="1361631" cy="1663700"/>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Finding Your Passion and Purpose</a:t>
            </a:r>
          </a:p>
        </p:txBody>
      </p:sp>
      <p:sp>
        <p:nvSpPr>
          <p:cNvPr id="8" name="Rectangle 7"/>
          <p:cNvSpPr/>
          <p:nvPr/>
        </p:nvSpPr>
        <p:spPr>
          <a:xfrm>
            <a:off x="609600" y="2133600"/>
            <a:ext cx="8153400" cy="340093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Do You Like What You Are Doing?</a:t>
            </a:r>
          </a:p>
          <a:p>
            <a:r>
              <a:rPr lang="en-US" sz="2800" i="1" dirty="0" smtClean="0">
                <a:solidFill>
                  <a:schemeClr val="bg1">
                    <a:lumMod val="95000"/>
                  </a:schemeClr>
                </a:solidFill>
                <a:latin typeface="Times New Roman" pitchFamily="18" charset="0"/>
                <a:cs typeface="Times New Roman" pitchFamily="18" charset="0"/>
              </a:rPr>
              <a:t>				</a:t>
            </a:r>
            <a:endParaRPr lang="en-US" dirty="0" smtClean="0"/>
          </a:p>
          <a:p>
            <a:pPr lvl="1"/>
            <a:r>
              <a:rPr lang="en-US" sz="2400" dirty="0" smtClean="0">
                <a:solidFill>
                  <a:schemeClr val="bg1"/>
                </a:solidFill>
                <a:latin typeface="Times New Roman" pitchFamily="18" charset="0"/>
                <a:cs typeface="Times New Roman" pitchFamily="18" charset="0"/>
              </a:rPr>
              <a:t>If a person sets out to run a mile, and three quarters of a mile ahead there is a cliff, should that person try to finish running the mile just because he started out to do so?</a:t>
            </a:r>
          </a:p>
          <a:p>
            <a:pPr lvl="1"/>
            <a:endParaRPr lang="en-US" sz="2400" i="1" dirty="0" smtClean="0">
              <a:solidFill>
                <a:schemeClr val="bg1"/>
              </a:solidFill>
              <a:latin typeface="Times New Roman" pitchFamily="18" charset="0"/>
              <a:cs typeface="Times New Roman" pitchFamily="18" charset="0"/>
            </a:endParaRPr>
          </a:p>
          <a:p>
            <a:pPr lvl="1">
              <a:spcAft>
                <a:spcPts val="1200"/>
              </a:spcAft>
            </a:pPr>
            <a:r>
              <a:rPr lang="en-US" sz="2400" dirty="0" smtClean="0">
                <a:solidFill>
                  <a:schemeClr val="bg1"/>
                </a:solidFill>
                <a:latin typeface="Times New Roman" pitchFamily="18" charset="0"/>
                <a:cs typeface="Times New Roman" pitchFamily="18" charset="0"/>
              </a:rPr>
              <a:t>Changing direction is a risk…but what if you don’t change?</a:t>
            </a:r>
            <a:endParaRPr lang="en-US" sz="2400" dirty="0" smtClean="0">
              <a:solidFill>
                <a:schemeClr val="bg1">
                  <a:lumMod val="95000"/>
                </a:schemeClr>
              </a:solidFill>
              <a:latin typeface="Times New Roman" pitchFamily="18" charset="0"/>
              <a:cs typeface="Times New Roman" pitchFamily="18" charset="0"/>
            </a:endParaRPr>
          </a:p>
          <a:p>
            <a:pPr defTabSz="228600">
              <a:spcAft>
                <a:spcPts val="1200"/>
              </a:spcAft>
            </a:pPr>
            <a:r>
              <a:rPr lang="en-US" sz="2400" i="1" dirty="0" smtClean="0">
                <a:solidFill>
                  <a:schemeClr val="bg1">
                    <a:lumMod val="95000"/>
                  </a:schemeClr>
                </a:solidFill>
                <a:latin typeface="Times New Roman" pitchFamily="18" charset="0"/>
                <a:cs typeface="Times New Roman" pitchFamily="18" charset="0"/>
              </a:rPr>
              <a:t>			Which risk would you rather live with?</a:t>
            </a: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aware.jpg"/>
          <p:cNvPicPr>
            <a:picLocks noChangeAspect="1"/>
          </p:cNvPicPr>
          <p:nvPr/>
        </p:nvPicPr>
        <p:blipFill>
          <a:blip r:embed="rId2" cstate="print"/>
          <a:stretch>
            <a:fillRect/>
          </a:stretch>
        </p:blipFill>
        <p:spPr>
          <a:xfrm>
            <a:off x="7239000" y="5791200"/>
            <a:ext cx="1600200" cy="900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3000"/>
                                        <p:tgtEl>
                                          <p:spTgt spid="8">
                                            <p:txEl>
                                              <p:pRg st="4" end="4"/>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3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Intentionality</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Growth Doesn’t Just Happen</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Invaluable 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Finding Your Passion and Purpose</a:t>
            </a:r>
          </a:p>
        </p:txBody>
      </p:sp>
      <p:sp>
        <p:nvSpPr>
          <p:cNvPr id="8" name="Rectangle 7"/>
          <p:cNvSpPr/>
          <p:nvPr/>
        </p:nvSpPr>
        <p:spPr>
          <a:xfrm>
            <a:off x="609600" y="2133600"/>
            <a:ext cx="8153400" cy="283154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What would you like to do?</a:t>
            </a:r>
          </a:p>
          <a:p>
            <a:r>
              <a:rPr lang="en-US" sz="2800" i="1" dirty="0" smtClean="0">
                <a:solidFill>
                  <a:schemeClr val="bg1">
                    <a:lumMod val="95000"/>
                  </a:schemeClr>
                </a:solidFill>
                <a:latin typeface="Times New Roman" pitchFamily="18" charset="0"/>
                <a:cs typeface="Times New Roman" pitchFamily="18" charset="0"/>
              </a:rPr>
              <a:t>				</a:t>
            </a:r>
            <a:endParaRPr lang="en-US" dirty="0" smtClean="0"/>
          </a:p>
          <a:p>
            <a:pPr lvl="1"/>
            <a:r>
              <a:rPr lang="en-US" sz="2800" dirty="0" smtClean="0">
                <a:solidFill>
                  <a:schemeClr val="bg1"/>
                </a:solidFill>
                <a:latin typeface="Times New Roman" pitchFamily="18" charset="0"/>
                <a:cs typeface="Times New Roman" pitchFamily="18" charset="0"/>
              </a:rPr>
              <a:t>Check your heart…</a:t>
            </a:r>
          </a:p>
          <a:p>
            <a:pPr lvl="1"/>
            <a:endParaRPr lang="en-US" sz="2800" i="1" dirty="0" smtClean="0">
              <a:solidFill>
                <a:schemeClr val="bg1"/>
              </a:solidFill>
              <a:latin typeface="Times New Roman" pitchFamily="18" charset="0"/>
              <a:cs typeface="Times New Roman" pitchFamily="18" charset="0"/>
            </a:endParaRPr>
          </a:p>
          <a:p>
            <a:pPr lvl="1">
              <a:spcAft>
                <a:spcPts val="600"/>
              </a:spcAft>
            </a:pPr>
            <a:r>
              <a:rPr lang="en-US" sz="2800" dirty="0" smtClean="0">
                <a:solidFill>
                  <a:schemeClr val="bg1"/>
                </a:solidFill>
                <a:latin typeface="Times New Roman" pitchFamily="18" charset="0"/>
                <a:cs typeface="Times New Roman" pitchFamily="18" charset="0"/>
              </a:rPr>
              <a:t>Burnout is NOT doing too much of something…</a:t>
            </a:r>
          </a:p>
          <a:p>
            <a:pPr lvl="1"/>
            <a:r>
              <a:rPr lang="en-US" sz="2800" i="1" dirty="0" smtClean="0">
                <a:solidFill>
                  <a:schemeClr val="bg1"/>
                </a:solidFill>
                <a:latin typeface="Times New Roman" pitchFamily="18" charset="0"/>
                <a:cs typeface="Times New Roman" pitchFamily="18" charset="0"/>
              </a:rPr>
              <a:t>	Burnout is doing any amount of the wrong thing</a:t>
            </a: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2" name="Picture 11" descr="aware.jpg"/>
          <p:cNvPicPr>
            <a:picLocks noChangeAspect="1"/>
          </p:cNvPicPr>
          <p:nvPr/>
        </p:nvPicPr>
        <p:blipFill>
          <a:blip r:embed="rId2" cstate="print"/>
          <a:stretch>
            <a:fillRect/>
          </a:stretch>
        </p:blipFill>
        <p:spPr>
          <a:xfrm>
            <a:off x="7239000" y="5791200"/>
            <a:ext cx="1600200" cy="900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3000"/>
                                        <p:tgtEl>
                                          <p:spTgt spid="8">
                                            <p:txEl>
                                              <p:pRg st="4" end="4"/>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3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Finding Your Passion and Purpose</a:t>
            </a:r>
          </a:p>
        </p:txBody>
      </p:sp>
      <p:sp>
        <p:nvSpPr>
          <p:cNvPr id="8" name="Rectangle 7"/>
          <p:cNvSpPr/>
          <p:nvPr/>
        </p:nvSpPr>
        <p:spPr>
          <a:xfrm>
            <a:off x="609600" y="2133600"/>
            <a:ext cx="8153400" cy="453970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Can You do What You Want To do?</a:t>
            </a:r>
          </a:p>
          <a:p>
            <a:pPr defTabSz="228600">
              <a:spcAft>
                <a:spcPts val="1200"/>
              </a:spcAft>
            </a:pPr>
            <a:r>
              <a:rPr lang="en-US" sz="2800" b="1" dirty="0" smtClean="0">
                <a:solidFill>
                  <a:schemeClr val="bg1"/>
                </a:solidFill>
                <a:latin typeface="Times New Roman" pitchFamily="18" charset="0"/>
                <a:cs typeface="Times New Roman" pitchFamily="18" charset="0"/>
              </a:rPr>
              <a:t> Must have a dream and…(be specific)</a:t>
            </a:r>
          </a:p>
          <a:p>
            <a:pPr defTabSz="228600">
              <a:spcAft>
                <a:spcPts val="1200"/>
              </a:spcAft>
            </a:pPr>
            <a:r>
              <a:rPr lang="en-US" sz="2800" b="1" dirty="0" smtClean="0">
                <a:solidFill>
                  <a:schemeClr val="bg1"/>
                </a:solidFill>
                <a:latin typeface="Times New Roman" pitchFamily="18" charset="0"/>
                <a:cs typeface="Times New Roman" pitchFamily="18" charset="0"/>
              </a:rPr>
              <a:t>	Unique Talents and Gifts</a:t>
            </a:r>
          </a:p>
          <a:p>
            <a:pPr lvl="1" defTabSz="228600">
              <a:spcAft>
                <a:spcPts val="1200"/>
              </a:spcAft>
            </a:pPr>
            <a:r>
              <a:rPr lang="en-US" sz="2800" b="1" dirty="0" smtClean="0">
                <a:solidFill>
                  <a:schemeClr val="bg1"/>
                </a:solidFill>
                <a:latin typeface="Times New Roman" pitchFamily="18" charset="0"/>
                <a:cs typeface="Times New Roman" pitchFamily="18" charset="0"/>
              </a:rPr>
              <a:t>What Drives You</a:t>
            </a:r>
          </a:p>
          <a:p>
            <a:pPr lvl="1" defTabSz="228600">
              <a:spcAft>
                <a:spcPts val="1200"/>
              </a:spcAft>
            </a:pPr>
            <a:r>
              <a:rPr lang="en-US" sz="2800" b="1" dirty="0" smtClean="0">
                <a:solidFill>
                  <a:schemeClr val="bg1"/>
                </a:solidFill>
                <a:latin typeface="Times New Roman" pitchFamily="18" charset="0"/>
                <a:cs typeface="Times New Roman" pitchFamily="18" charset="0"/>
              </a:rPr>
              <a:t>	Values and Priorities</a:t>
            </a:r>
          </a:p>
          <a:p>
            <a:pPr lvl="1" defTabSz="228600">
              <a:spcAft>
                <a:spcPts val="1200"/>
              </a:spcAft>
            </a:pPr>
            <a:r>
              <a:rPr lang="en-US" sz="2800" b="1" dirty="0" smtClean="0">
                <a:solidFill>
                  <a:schemeClr val="bg1"/>
                </a:solidFill>
                <a:latin typeface="Times New Roman" pitchFamily="18" charset="0"/>
                <a:cs typeface="Times New Roman" pitchFamily="18" charset="0"/>
              </a:rPr>
              <a:t>		Right Motives</a:t>
            </a:r>
          </a:p>
          <a:p>
            <a:pPr lvl="1" defTabSz="228600">
              <a:spcAft>
                <a:spcPts val="1200"/>
              </a:spcAft>
            </a:pPr>
            <a:r>
              <a:rPr lang="en-US" sz="2800" i="1" dirty="0" smtClean="0">
                <a:solidFill>
                  <a:schemeClr val="bg1"/>
                </a:solidFill>
                <a:latin typeface="Times New Roman" pitchFamily="18" charset="0"/>
                <a:cs typeface="Times New Roman" pitchFamily="18" charset="0"/>
              </a:rPr>
              <a:t>		</a:t>
            </a:r>
          </a:p>
          <a:p>
            <a:pPr lvl="1" defTabSz="228600">
              <a:spcAft>
                <a:spcPts val="1200"/>
              </a:spcAft>
            </a:pPr>
            <a:endParaRPr lang="en-US" sz="2800" i="1" dirty="0" smtClean="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aware.jpg"/>
          <p:cNvPicPr>
            <a:picLocks noChangeAspect="1"/>
          </p:cNvPicPr>
          <p:nvPr/>
        </p:nvPicPr>
        <p:blipFill>
          <a:blip r:embed="rId2" cstate="print"/>
          <a:stretch>
            <a:fillRect/>
          </a:stretch>
        </p:blipFill>
        <p:spPr>
          <a:xfrm>
            <a:off x="7239000" y="5791200"/>
            <a:ext cx="1600200" cy="900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3000"/>
                                        <p:tgtEl>
                                          <p:spTgt spid="8">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3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How To Do What You Want To Do</a:t>
            </a:r>
          </a:p>
        </p:txBody>
      </p:sp>
      <p:sp>
        <p:nvSpPr>
          <p:cNvPr id="8" name="Rectangle 7"/>
          <p:cNvSpPr/>
          <p:nvPr/>
        </p:nvSpPr>
        <p:spPr>
          <a:xfrm>
            <a:off x="609600" y="2133600"/>
            <a:ext cx="8153400" cy="347787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Awareness</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Action</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Accountability</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Attraction</a:t>
            </a:r>
            <a:endParaRPr lang="en-US" sz="2800" b="1" dirty="0" smtClean="0">
              <a:solidFill>
                <a:schemeClr val="bg1"/>
              </a:solidFill>
              <a:latin typeface="Times New Roman" pitchFamily="18" charset="0"/>
              <a:cs typeface="Times New Roman" pitchFamily="18" charset="0"/>
            </a:endParaRPr>
          </a:p>
          <a:p>
            <a:pPr lvl="1" defTabSz="228600">
              <a:spcAft>
                <a:spcPts val="2400"/>
              </a:spcAft>
            </a:pPr>
            <a:endParaRPr lang="en-US" sz="2800" b="1" dirty="0" smtClean="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aware.jpg"/>
          <p:cNvPicPr>
            <a:picLocks noChangeAspect="1"/>
          </p:cNvPicPr>
          <p:nvPr/>
        </p:nvPicPr>
        <p:blipFill>
          <a:blip r:embed="rId2" cstate="print"/>
          <a:stretch>
            <a:fillRect/>
          </a:stretch>
        </p:blipFill>
        <p:spPr>
          <a:xfrm>
            <a:off x="7239000" y="5791200"/>
            <a:ext cx="1600200" cy="900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And Now…BE!</a:t>
            </a:r>
          </a:p>
        </p:txBody>
      </p:sp>
      <p:sp>
        <p:nvSpPr>
          <p:cNvPr id="8" name="Rectangle 7"/>
          <p:cNvSpPr/>
          <p:nvPr/>
        </p:nvSpPr>
        <p:spPr>
          <a:xfrm>
            <a:off x="609600" y="2133600"/>
            <a:ext cx="8153400" cy="421653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Be Committed</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Be Consistent</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Be Creative</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Be Purposeful</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Be Reflective</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Be Grateful</a:t>
            </a:r>
            <a:endParaRPr lang="en-US" sz="2800" b="1" dirty="0" smtClean="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aware.jpg"/>
          <p:cNvPicPr>
            <a:picLocks noChangeAspect="1"/>
          </p:cNvPicPr>
          <p:nvPr/>
        </p:nvPicPr>
        <p:blipFill>
          <a:blip r:embed="rId2" cstate="print"/>
          <a:stretch>
            <a:fillRect/>
          </a:stretch>
        </p:blipFill>
        <p:spPr>
          <a:xfrm>
            <a:off x="7239000" y="5791200"/>
            <a:ext cx="1600200" cy="900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3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Then…Find A Coach or Mentor</a:t>
            </a:r>
          </a:p>
        </p:txBody>
      </p:sp>
      <p:sp>
        <p:nvSpPr>
          <p:cNvPr id="8" name="Rectangle 7"/>
          <p:cNvSpPr/>
          <p:nvPr/>
        </p:nvSpPr>
        <p:spPr>
          <a:xfrm>
            <a:off x="609600" y="2133600"/>
            <a:ext cx="8153400" cy="421653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Possess a teachable spirit</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Always be prepared</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Ask questions</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Demonstrate learning from them</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Be accountable</a:t>
            </a:r>
          </a:p>
          <a:p>
            <a:pPr defTabSz="228600">
              <a:spcAft>
                <a:spcPts val="2400"/>
              </a:spcAft>
            </a:pPr>
            <a:endParaRPr lang="en-US" sz="2800" b="1" dirty="0" smtClean="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aware.jpg"/>
          <p:cNvPicPr>
            <a:picLocks noChangeAspect="1"/>
          </p:cNvPicPr>
          <p:nvPr/>
        </p:nvPicPr>
        <p:blipFill>
          <a:blip r:embed="rId2" cstate="print"/>
          <a:stretch>
            <a:fillRect/>
          </a:stretch>
        </p:blipFill>
        <p:spPr>
          <a:xfrm>
            <a:off x="7239000" y="5791200"/>
            <a:ext cx="1600200" cy="900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 y="2133600"/>
            <a:ext cx="8153400" cy="347787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Here is what I asked you…</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Here is what I heard you say…</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Here is what I did…</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Now, can I ask more questions?</a:t>
            </a:r>
          </a:p>
          <a:p>
            <a:pPr defTabSz="228600">
              <a:spcAft>
                <a:spcPts val="2400"/>
              </a:spcAft>
            </a:pPr>
            <a:endParaRPr lang="en-US" sz="2800" b="1" dirty="0" smtClean="0">
              <a:solidFill>
                <a:schemeClr val="bg1"/>
              </a:solidFill>
              <a:latin typeface="Times New Roman" pitchFamily="18" charset="0"/>
              <a:cs typeface="Times New Roman" pitchFamily="18" charset="0"/>
            </a:endParaRPr>
          </a:p>
        </p:txBody>
      </p:sp>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Coaching, Mentoring Relationship</a:t>
            </a: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28674" name="AutoShape 2"/>
          <p:cNvSpPr>
            <a:spLocks noChangeArrowheads="1"/>
          </p:cNvSpPr>
          <p:nvPr/>
        </p:nvSpPr>
        <p:spPr bwMode="auto">
          <a:xfrm>
            <a:off x="609600" y="2362200"/>
            <a:ext cx="490538" cy="838200"/>
          </a:xfrm>
          <a:prstGeom prst="curvedRightArrow">
            <a:avLst>
              <a:gd name="adj1" fmla="val 20000"/>
              <a:gd name="adj2" fmla="val 40000"/>
              <a:gd name="adj3" fmla="val 3857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75" name="AutoShape 3"/>
          <p:cNvSpPr>
            <a:spLocks noChangeArrowheads="1"/>
          </p:cNvSpPr>
          <p:nvPr/>
        </p:nvSpPr>
        <p:spPr bwMode="auto">
          <a:xfrm>
            <a:off x="838200" y="3124200"/>
            <a:ext cx="490537" cy="762000"/>
          </a:xfrm>
          <a:prstGeom prst="curvedRightArrow">
            <a:avLst>
              <a:gd name="adj1" fmla="val 20000"/>
              <a:gd name="adj2" fmla="val 40000"/>
              <a:gd name="adj3" fmla="val 3615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76" name="AutoShape 4"/>
          <p:cNvSpPr>
            <a:spLocks noChangeArrowheads="1"/>
          </p:cNvSpPr>
          <p:nvPr/>
        </p:nvSpPr>
        <p:spPr bwMode="auto">
          <a:xfrm>
            <a:off x="990600" y="3886200"/>
            <a:ext cx="490538" cy="838200"/>
          </a:xfrm>
          <a:prstGeom prst="curvedRightArrow">
            <a:avLst>
              <a:gd name="adj1" fmla="val 20000"/>
              <a:gd name="adj2" fmla="val 40000"/>
              <a:gd name="adj3" fmla="val 3857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77" name="AutoShape 5"/>
          <p:cNvSpPr>
            <a:spLocks noChangeArrowheads="1"/>
          </p:cNvSpPr>
          <p:nvPr/>
        </p:nvSpPr>
        <p:spPr bwMode="auto">
          <a:xfrm rot="16200000">
            <a:off x="6482556" y="2432844"/>
            <a:ext cx="2503488" cy="1905000"/>
          </a:xfrm>
          <a:prstGeom prst="curvedUpArrow">
            <a:avLst>
              <a:gd name="adj1" fmla="val 12454"/>
              <a:gd name="adj2" fmla="val 29654"/>
              <a:gd name="adj3" fmla="val 4095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5" name="Picture 14" descr="aware.jpg"/>
          <p:cNvPicPr>
            <a:picLocks noChangeAspect="1"/>
          </p:cNvPicPr>
          <p:nvPr/>
        </p:nvPicPr>
        <p:blipFill>
          <a:blip r:embed="rId2" cstate="print"/>
          <a:stretch>
            <a:fillRect/>
          </a:stretch>
        </p:blipFill>
        <p:spPr>
          <a:xfrm>
            <a:off x="7239000" y="5791200"/>
            <a:ext cx="1600200" cy="900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Deeply Important Questions</a:t>
            </a:r>
          </a:p>
        </p:txBody>
      </p:sp>
      <p:sp>
        <p:nvSpPr>
          <p:cNvPr id="8" name="Rectangle 7"/>
          <p:cNvSpPr/>
          <p:nvPr/>
        </p:nvSpPr>
        <p:spPr>
          <a:xfrm>
            <a:off x="609600" y="2133600"/>
            <a:ext cx="8153400" cy="2000548"/>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What will is cost to change?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(hint: it will cost everything)</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When can you start?</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What will it look like when you get there?</a:t>
            </a:r>
            <a:endParaRPr lang="en-US" sz="2800" b="1" dirty="0" smtClean="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aware.jpg"/>
          <p:cNvPicPr>
            <a:picLocks noChangeAspect="1"/>
          </p:cNvPicPr>
          <p:nvPr/>
        </p:nvPicPr>
        <p:blipFill>
          <a:blip r:embed="rId2" cstate="print"/>
          <a:stretch>
            <a:fillRect/>
          </a:stretch>
        </p:blipFill>
        <p:spPr>
          <a:xfrm>
            <a:off x="7239000" y="5791200"/>
            <a:ext cx="1600200" cy="900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676400"/>
            <a:ext cx="8686800" cy="2895600"/>
          </a:xfrm>
          <a:prstGeom prst="cloudCallout">
            <a:avLst>
              <a:gd name="adj1" fmla="val 31692"/>
              <a:gd name="adj2" fmla="val 5996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94474" y="2354773"/>
            <a:ext cx="8411429" cy="1846659"/>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“The two most important days in your life:</a:t>
            </a:r>
          </a:p>
          <a:p>
            <a:pPr algn="ctr"/>
            <a:r>
              <a:rPr lang="en-US" sz="3200" b="1" i="1" spc="100" dirty="0" smtClean="0">
                <a:latin typeface="Times New Roman" pitchFamily="18" charset="0"/>
                <a:cs typeface="Times New Roman" pitchFamily="18" charset="0"/>
              </a:rPr>
              <a:t>The day you were born,</a:t>
            </a:r>
          </a:p>
          <a:p>
            <a:pPr algn="ctr"/>
            <a:r>
              <a:rPr lang="en-US" sz="3200" b="1" i="1" spc="100" dirty="0" smtClean="0">
                <a:latin typeface="Times New Roman" pitchFamily="18" charset="0"/>
                <a:cs typeface="Times New Roman" pitchFamily="18" charset="0"/>
              </a:rPr>
              <a:t>and the day you find out why”</a:t>
            </a:r>
          </a:p>
          <a:p>
            <a:endParaRPr lang="en-US" dirty="0"/>
          </a:p>
        </p:txBody>
      </p:sp>
      <p:sp>
        <p:nvSpPr>
          <p:cNvPr id="14" name="Rectangle 13"/>
          <p:cNvSpPr/>
          <p:nvPr/>
        </p:nvSpPr>
        <p:spPr>
          <a:xfrm>
            <a:off x="4876800" y="5867400"/>
            <a:ext cx="227498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John Maxwell</a:t>
            </a:r>
            <a:endParaRPr lang="en-US" sz="2400" dirty="0">
              <a:solidFill>
                <a:schemeClr val="bg1"/>
              </a:solidFill>
              <a:latin typeface="Times New Roman" pitchFamily="18" charset="0"/>
              <a:cs typeface="Times New Roman" pitchFamily="18" charset="0"/>
            </a:endParaRPr>
          </a:p>
        </p:txBody>
      </p:sp>
      <p:pic>
        <p:nvPicPr>
          <p:cNvPr id="15" name="Picture 14" descr="maxwell_073.JPG"/>
          <p:cNvPicPr>
            <a:picLocks noChangeAspect="1"/>
          </p:cNvPicPr>
          <p:nvPr/>
        </p:nvPicPr>
        <p:blipFill>
          <a:blip r:embed="rId2" cstate="print"/>
          <a:stretch>
            <a:fillRect/>
          </a:stretch>
        </p:blipFill>
        <p:spPr>
          <a:xfrm>
            <a:off x="7162800" y="4343400"/>
            <a:ext cx="1524000" cy="2286000"/>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Mirror</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You Must See Value In Yourself</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And Add Value To Yourself</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2" name="Picture 11" descr="cat in mirror.jpg"/>
          <p:cNvPicPr>
            <a:picLocks noChangeAspect="1"/>
          </p:cNvPicPr>
          <p:nvPr/>
        </p:nvPicPr>
        <p:blipFill>
          <a:blip r:embed="rId2" cstate="print"/>
          <a:stretch>
            <a:fillRect/>
          </a:stretch>
        </p:blipFill>
        <p:spPr>
          <a:xfrm>
            <a:off x="457200" y="1066800"/>
            <a:ext cx="8077201" cy="534896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457200" y="152400"/>
            <a:ext cx="8077200" cy="92333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DEVELOPING SELF</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15" name="TextBox 14"/>
          <p:cNvSpPr txBox="1"/>
          <p:nvPr/>
        </p:nvSpPr>
        <p:spPr>
          <a:xfrm>
            <a:off x="4191000" y="5715000"/>
            <a:ext cx="4114800" cy="523220"/>
          </a:xfrm>
          <a:prstGeom prst="rect">
            <a:avLst/>
          </a:prstGeom>
          <a:noFill/>
        </p:spPr>
        <p:txBody>
          <a:bodyPr wrap="square" rtlCol="0">
            <a:spAutoFit/>
          </a:bodyPr>
          <a:lstStyle/>
          <a:p>
            <a:pPr algn="r"/>
            <a:r>
              <a:rPr lang="en-US" sz="2800" b="1" dirty="0" smtClean="0">
                <a:solidFill>
                  <a:schemeClr val="bg1"/>
                </a:solidFill>
                <a:latin typeface="Times New Roman" pitchFamily="18" charset="0"/>
                <a:cs typeface="Times New Roman" pitchFamily="18" charset="0"/>
              </a:rPr>
              <a:t>…it’s about </a:t>
            </a:r>
            <a:r>
              <a:rPr lang="en-US" sz="2800" b="1" i="1" dirty="0" smtClean="0">
                <a:solidFill>
                  <a:schemeClr val="bg1"/>
                </a:solidFill>
                <a:latin typeface="Times New Roman" pitchFamily="18" charset="0"/>
                <a:cs typeface="Times New Roman" pitchFamily="18" charset="0"/>
              </a:rPr>
              <a:t>Potential</a:t>
            </a:r>
            <a:endParaRPr lang="en-US" sz="2800" b="1" i="1"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ntentional growth.jpg"/>
          <p:cNvPicPr>
            <a:picLocks noChangeAspect="1"/>
          </p:cNvPicPr>
          <p:nvPr/>
        </p:nvPicPr>
        <p:blipFill>
          <a:blip r:embed="rId2" cstate="print"/>
          <a:stretch>
            <a:fillRect/>
          </a:stretch>
        </p:blipFill>
        <p:spPr>
          <a:xfrm>
            <a:off x="-34805" y="0"/>
            <a:ext cx="9178805" cy="68580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0" y="0"/>
            <a:ext cx="6477000" cy="923330"/>
          </a:xfrm>
          <a:prstGeom prst="rect">
            <a:avLst/>
          </a:prstGeom>
          <a:noFill/>
        </p:spPr>
        <p:txBody>
          <a:bodyPr wrap="square" rtlCol="0">
            <a:spAutoFit/>
          </a:bodyPr>
          <a:lstStyle/>
          <a:p>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Do You Have a Plan To Grow?</a:t>
            </a:r>
          </a:p>
          <a:p>
            <a:endParaRPr lang="en-US" dirty="0"/>
          </a:p>
        </p:txBody>
      </p:sp>
      <p:sp>
        <p:nvSpPr>
          <p:cNvPr id="14" name="TextBox 13"/>
          <p:cNvSpPr txBox="1"/>
          <p:nvPr/>
        </p:nvSpPr>
        <p:spPr>
          <a:xfrm>
            <a:off x="2667000" y="6096000"/>
            <a:ext cx="6324600" cy="523220"/>
          </a:xfrm>
          <a:prstGeom prst="rect">
            <a:avLst/>
          </a:prstGeom>
          <a:noFill/>
        </p:spPr>
        <p:txBody>
          <a:bodyPr wrap="square" rtlCol="0">
            <a:spAutoFit/>
          </a:bodyPr>
          <a:lstStyle/>
          <a:p>
            <a:pPr algn="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Growth is not natural…</a:t>
            </a:r>
            <a:endParaRPr lang="en-US" sz="2800"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Mirror</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A Look In The Mirror</a:t>
            </a:r>
          </a:p>
        </p:txBody>
      </p:sp>
      <p:sp>
        <p:nvSpPr>
          <p:cNvPr id="8" name="Rectangle 7"/>
          <p:cNvSpPr/>
          <p:nvPr/>
        </p:nvSpPr>
        <p:spPr>
          <a:xfrm>
            <a:off x="609600" y="2133600"/>
            <a:ext cx="8153400" cy="243143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Your view of yourself determines behavior</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One will never outperform their self-image</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The value we put on ourselves is the value others 		will put upon us</a:t>
            </a:r>
            <a:endParaRPr lang="en-US" sz="2800" b="1" dirty="0" smtClean="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Positive Self-Esteem</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cat in mirror.jpg"/>
          <p:cNvPicPr>
            <a:picLocks noChangeAspect="1"/>
          </p:cNvPicPr>
          <p:nvPr/>
        </p:nvPicPr>
        <p:blipFill>
          <a:blip r:embed="rId2" cstate="print"/>
          <a:stretch>
            <a:fillRect/>
          </a:stretch>
        </p:blipFill>
        <p:spPr>
          <a:xfrm>
            <a:off x="7543800" y="5715000"/>
            <a:ext cx="1371600" cy="9083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676400"/>
            <a:ext cx="8686800" cy="2895600"/>
          </a:xfrm>
          <a:prstGeom prst="cloudCallout">
            <a:avLst>
              <a:gd name="adj1" fmla="val 31692"/>
              <a:gd name="adj2" fmla="val 5996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94474" y="2600994"/>
            <a:ext cx="8411429"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a:t>
            </a:r>
            <a:r>
              <a:rPr lang="en-US" sz="3200" b="1" i="1" dirty="0" smtClean="0">
                <a:latin typeface="Times New Roman" pitchFamily="18" charset="0"/>
                <a:cs typeface="Times New Roman" pitchFamily="18" charset="0"/>
              </a:rPr>
              <a:t>If you place a small value on yourself, rest assured the world will not raise the price.</a:t>
            </a:r>
            <a:r>
              <a:rPr lang="en-US" sz="3200" b="1" i="1" spc="100" dirty="0" smtClean="0">
                <a:latin typeface="Times New Roman" pitchFamily="18" charset="0"/>
                <a:cs typeface="Times New Roman" pitchFamily="18" charset="0"/>
              </a:rPr>
              <a:t>”</a:t>
            </a:r>
          </a:p>
          <a:p>
            <a:endParaRPr lang="en-US" dirty="0"/>
          </a:p>
        </p:txBody>
      </p:sp>
      <p:sp>
        <p:nvSpPr>
          <p:cNvPr id="14" name="Rectangle 13"/>
          <p:cNvSpPr/>
          <p:nvPr/>
        </p:nvSpPr>
        <p:spPr>
          <a:xfrm>
            <a:off x="4876800" y="5867400"/>
            <a:ext cx="227498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John Maxwell</a:t>
            </a:r>
            <a:endParaRPr lang="en-US" sz="2400" dirty="0">
              <a:solidFill>
                <a:schemeClr val="bg1"/>
              </a:solidFill>
              <a:latin typeface="Times New Roman" pitchFamily="18" charset="0"/>
              <a:cs typeface="Times New Roman" pitchFamily="18" charset="0"/>
            </a:endParaRPr>
          </a:p>
        </p:txBody>
      </p:sp>
      <p:pic>
        <p:nvPicPr>
          <p:cNvPr id="15" name="Picture 14" descr="maxwell_073.JPG"/>
          <p:cNvPicPr>
            <a:picLocks noChangeAspect="1"/>
          </p:cNvPicPr>
          <p:nvPr/>
        </p:nvPicPr>
        <p:blipFill>
          <a:blip r:embed="rId2" cstate="print"/>
          <a:stretch>
            <a:fillRect/>
          </a:stretch>
        </p:blipFill>
        <p:spPr>
          <a:xfrm>
            <a:off x="7162800" y="4343400"/>
            <a:ext cx="1524000" cy="2286000"/>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Mirror</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Steps To Build Your Self-Esteem</a:t>
            </a:r>
          </a:p>
        </p:txBody>
      </p:sp>
      <p:sp>
        <p:nvSpPr>
          <p:cNvPr id="8" name="Rectangle 7"/>
          <p:cNvSpPr/>
          <p:nvPr/>
        </p:nvSpPr>
        <p:spPr>
          <a:xfrm>
            <a:off x="609600" y="2133600"/>
            <a:ext cx="8153400" cy="273921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Guard your self-talk</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Stop comparing yourself to ANYONE</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Add value to others</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Move beyond your own self-limiting beliefs</a:t>
            </a:r>
            <a:endParaRPr lang="en-US" sz="2800" b="1" dirty="0" smtClean="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Positive Self-Esteem</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cat in mirror.jpg"/>
          <p:cNvPicPr>
            <a:picLocks noChangeAspect="1"/>
          </p:cNvPicPr>
          <p:nvPr/>
        </p:nvPicPr>
        <p:blipFill>
          <a:blip r:embed="rId2" cstate="print"/>
          <a:stretch>
            <a:fillRect/>
          </a:stretch>
        </p:blipFill>
        <p:spPr>
          <a:xfrm>
            <a:off x="7543800" y="5715000"/>
            <a:ext cx="1371600" cy="9083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Awareness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Becoming Aware of Passion and Purpose</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676400"/>
            <a:ext cx="8686800" cy="2895600"/>
          </a:xfrm>
          <a:prstGeom prst="cloudCallout">
            <a:avLst>
              <a:gd name="adj1" fmla="val 31692"/>
              <a:gd name="adj2" fmla="val 5996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94474" y="2600994"/>
            <a:ext cx="8411429"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a:t>
            </a:r>
            <a:r>
              <a:rPr lang="en-US" sz="3200" b="1" i="1" dirty="0" smtClean="0">
                <a:latin typeface="Times New Roman" pitchFamily="18" charset="0"/>
                <a:cs typeface="Times New Roman" pitchFamily="18" charset="0"/>
              </a:rPr>
              <a:t>Whether you think you can, or think you can’t, either way, you are right</a:t>
            </a:r>
            <a:r>
              <a:rPr lang="en-US" sz="3200" b="1" i="1" spc="100" dirty="0" smtClean="0">
                <a:latin typeface="Times New Roman" pitchFamily="18" charset="0"/>
                <a:cs typeface="Times New Roman" pitchFamily="18" charset="0"/>
              </a:rPr>
              <a:t>”</a:t>
            </a:r>
          </a:p>
          <a:p>
            <a:endParaRPr lang="en-US" dirty="0"/>
          </a:p>
        </p:txBody>
      </p:sp>
      <p:sp>
        <p:nvSpPr>
          <p:cNvPr id="14" name="Rectangle 13"/>
          <p:cNvSpPr/>
          <p:nvPr/>
        </p:nvSpPr>
        <p:spPr>
          <a:xfrm>
            <a:off x="5029200" y="5867400"/>
            <a:ext cx="1983235"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Henry Ford</a:t>
            </a:r>
            <a:endParaRPr lang="en-US" sz="2400" dirty="0">
              <a:solidFill>
                <a:schemeClr val="bg1"/>
              </a:solidFill>
              <a:latin typeface="Times New Roman" pitchFamily="18" charset="0"/>
              <a:cs typeface="Times New Roman" pitchFamily="18" charset="0"/>
            </a:endParaRPr>
          </a:p>
        </p:txBody>
      </p:sp>
      <p:pic>
        <p:nvPicPr>
          <p:cNvPr id="10" name="Picture 9" descr="henry_ford.jpg"/>
          <p:cNvPicPr>
            <a:picLocks noChangeAspect="1"/>
          </p:cNvPicPr>
          <p:nvPr/>
        </p:nvPicPr>
        <p:blipFill>
          <a:blip r:embed="rId2" cstate="print"/>
          <a:stretch>
            <a:fillRect/>
          </a:stretch>
        </p:blipFill>
        <p:spPr>
          <a:xfrm>
            <a:off x="7162800" y="4724400"/>
            <a:ext cx="1323975" cy="1690181"/>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Mirror</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Steps To Build Your Self-Esteem</a:t>
            </a:r>
          </a:p>
        </p:txBody>
      </p:sp>
      <p:sp>
        <p:nvSpPr>
          <p:cNvPr id="8" name="Rectangle 7"/>
          <p:cNvSpPr/>
          <p:nvPr/>
        </p:nvSpPr>
        <p:spPr>
          <a:xfrm>
            <a:off x="609600" y="2133600"/>
            <a:ext cx="8153400" cy="347787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Do the right thing even if it is the hard thing</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Practice a small discipline: daily</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Celebrate small victories</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Embrace a positive image for your life</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Take responsibility for your life</a:t>
            </a:r>
            <a:endParaRPr lang="en-US" sz="2800" b="1" dirty="0" smtClean="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Positive Self-Esteem</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cat in mirror.jpg"/>
          <p:cNvPicPr>
            <a:picLocks noChangeAspect="1"/>
          </p:cNvPicPr>
          <p:nvPr/>
        </p:nvPicPr>
        <p:blipFill>
          <a:blip r:embed="rId2" cstate="print"/>
          <a:stretch>
            <a:fillRect/>
          </a:stretch>
        </p:blipFill>
        <p:spPr>
          <a:xfrm>
            <a:off x="7543800" y="5715000"/>
            <a:ext cx="1371600" cy="9083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Mirror</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Which Mirror Are You Looking In?</a:t>
            </a: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Positive Self-Esteem</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cat in mirror.jpg"/>
          <p:cNvPicPr>
            <a:picLocks noChangeAspect="1"/>
          </p:cNvPicPr>
          <p:nvPr/>
        </p:nvPicPr>
        <p:blipFill>
          <a:blip r:embed="rId2" cstate="print"/>
          <a:stretch>
            <a:fillRect/>
          </a:stretch>
        </p:blipFill>
        <p:spPr>
          <a:xfrm>
            <a:off x="5257799" y="2971800"/>
            <a:ext cx="3548661" cy="2350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broken_mirror.jpg"/>
          <p:cNvPicPr>
            <a:picLocks noChangeAspect="1"/>
          </p:cNvPicPr>
          <p:nvPr/>
        </p:nvPicPr>
        <p:blipFill>
          <a:blip r:embed="rId3" cstate="print"/>
          <a:stretch>
            <a:fillRect/>
          </a:stretch>
        </p:blipFill>
        <p:spPr>
          <a:xfrm>
            <a:off x="609600" y="2209800"/>
            <a:ext cx="3804450" cy="25466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TextBox 11"/>
          <p:cNvSpPr txBox="1"/>
          <p:nvPr/>
        </p:nvSpPr>
        <p:spPr>
          <a:xfrm>
            <a:off x="4191000" y="5867400"/>
            <a:ext cx="3429000" cy="523220"/>
          </a:xfrm>
          <a:prstGeom prst="rect">
            <a:avLst/>
          </a:prstGeom>
          <a:noFill/>
        </p:spPr>
        <p:txBody>
          <a:bodyPr wrap="square" rtlCol="0">
            <a:spAutoFit/>
          </a:bodyPr>
          <a:lstStyle/>
          <a:p>
            <a:pPr algn="r"/>
            <a:r>
              <a:rPr lang="en-US" sz="2800" b="1" i="1" dirty="0" smtClean="0">
                <a:solidFill>
                  <a:schemeClr val="bg1"/>
                </a:solidFill>
                <a:latin typeface="Times New Roman" pitchFamily="18" charset="0"/>
                <a:cs typeface="Times New Roman" pitchFamily="18" charset="0"/>
              </a:rPr>
              <a:t>Choose Wisely</a:t>
            </a:r>
            <a:endParaRPr lang="en-US" sz="2800" b="1" i="1"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Reflection</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Learning To Pause Allows Growth </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To Catch Up With You</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use.png"/>
          <p:cNvPicPr>
            <a:picLocks noChangeAspect="1"/>
          </p:cNvPicPr>
          <p:nvPr/>
        </p:nvPicPr>
        <p:blipFill>
          <a:blip r:embed="rId2" cstate="print"/>
          <a:stretch>
            <a:fillRect/>
          </a:stretch>
        </p:blipFill>
        <p:spPr>
          <a:xfrm>
            <a:off x="2209800" y="1066800"/>
            <a:ext cx="4267200" cy="4267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5800" y="228600"/>
            <a:ext cx="7848600" cy="923330"/>
          </a:xfrm>
          <a:prstGeom prst="rect">
            <a:avLst/>
          </a:prstGeom>
          <a:noFill/>
          <a:scene3d>
            <a:camera prst="perspectiveRelaxed"/>
            <a:lightRig rig="threePt" dir="t"/>
          </a:scene3d>
        </p:spPr>
        <p:txBody>
          <a:bodyPr wrap="square" rtlCol="0">
            <a:spAutoFit/>
          </a:bodyPr>
          <a:lstStyle/>
          <a:p>
            <a:pPr algn="ctr"/>
            <a:r>
              <a:rPr lang="en-US" sz="5400" b="1" dirty="0" smtClean="0">
                <a:solidFill>
                  <a:schemeClr val="bg1"/>
                </a:solidFill>
                <a:latin typeface="+mj-lt"/>
              </a:rPr>
              <a:t>For Self-Imposed Time Out</a:t>
            </a:r>
            <a:endParaRPr lang="en-US" sz="5400" b="1" dirty="0">
              <a:solidFill>
                <a:schemeClr val="bg1"/>
              </a:solidFill>
              <a:latin typeface="+mj-lt"/>
            </a:endParaRPr>
          </a:p>
        </p:txBody>
      </p:sp>
      <p:sp>
        <p:nvSpPr>
          <p:cNvPr id="6" name="TextBox 5"/>
          <p:cNvSpPr txBox="1"/>
          <p:nvPr/>
        </p:nvSpPr>
        <p:spPr>
          <a:xfrm>
            <a:off x="1219200" y="5562600"/>
            <a:ext cx="66294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tencil" pitchFamily="18" charset="0"/>
              </a:rPr>
              <a:t>Push NOW</a:t>
            </a:r>
            <a:endParaRPr lang="en-U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tencil" pitchFamily="18" charset="0"/>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Reflection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Power Of Pausing</a:t>
            </a:r>
          </a:p>
        </p:txBody>
      </p:sp>
      <p:sp>
        <p:nvSpPr>
          <p:cNvPr id="8" name="Rectangle 7"/>
          <p:cNvSpPr/>
          <p:nvPr/>
        </p:nvSpPr>
        <p:spPr>
          <a:xfrm>
            <a:off x="609600" y="2133600"/>
            <a:ext cx="8153400" cy="273921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Reflection turns experience into insight</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Everyone needs a time and a place…alone</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Intentional pausing expands thinking</a:t>
            </a:r>
          </a:p>
          <a:p>
            <a:pPr defTabSz="228600">
              <a:spcAft>
                <a:spcPts val="24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If you are a leader, pausing is vital to success</a:t>
            </a:r>
            <a:endParaRPr lang="en-US" sz="2800" b="1" dirty="0" smtClean="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Time Out</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pause.png"/>
          <p:cNvPicPr>
            <a:picLocks noChangeAspect="1"/>
          </p:cNvPicPr>
          <p:nvPr/>
        </p:nvPicPr>
        <p:blipFill>
          <a:blip r:embed="rId2" cstate="print"/>
          <a:stretch>
            <a:fillRect/>
          </a:stretch>
        </p:blipFill>
        <p:spPr>
          <a:xfrm>
            <a:off x="7543800" y="53340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Reflection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Power Of the ‘I’</a:t>
            </a:r>
          </a:p>
        </p:txBody>
      </p:sp>
      <p:sp>
        <p:nvSpPr>
          <p:cNvPr id="8" name="Rectangle 7"/>
          <p:cNvSpPr/>
          <p:nvPr/>
        </p:nvSpPr>
        <p:spPr>
          <a:xfrm>
            <a:off x="609600" y="2133600"/>
            <a:ext cx="8153400" cy="297004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Investigation – </a:t>
            </a:r>
            <a:r>
              <a:rPr lang="en-US" sz="2400" i="1" dirty="0" smtClean="0">
                <a:solidFill>
                  <a:schemeClr val="bg1">
                    <a:lumMod val="95000"/>
                  </a:schemeClr>
                </a:solidFill>
                <a:latin typeface="Times New Roman" pitchFamily="18" charset="0"/>
                <a:cs typeface="Times New Roman" pitchFamily="18" charset="0"/>
              </a:rPr>
              <a:t>Find meaning in each experience</a:t>
            </a:r>
          </a:p>
          <a:p>
            <a:pPr defTabSz="228600">
              <a:spcAft>
                <a:spcPts val="3000"/>
              </a:spcAft>
            </a:pPr>
            <a:r>
              <a:rPr lang="en-US" sz="2800" b="1" dirty="0" smtClean="0">
                <a:ln/>
                <a:solidFill>
                  <a:schemeClr val="accent3"/>
                </a:solidFill>
                <a:latin typeface="Times New Roman" pitchFamily="18" charset="0"/>
                <a:cs typeface="Times New Roman" pitchFamily="18" charset="0"/>
              </a:rPr>
              <a:t>	Incubation – </a:t>
            </a:r>
            <a:r>
              <a:rPr lang="en-US" sz="2400" i="1" dirty="0" smtClean="0">
                <a:solidFill>
                  <a:schemeClr val="bg1">
                    <a:lumMod val="95000"/>
                  </a:schemeClr>
                </a:solidFill>
                <a:latin typeface="Times New Roman" pitchFamily="18" charset="0"/>
                <a:cs typeface="Times New Roman" pitchFamily="18" charset="0"/>
              </a:rPr>
              <a:t>Slow cooking your reflection</a:t>
            </a:r>
            <a:endParaRPr lang="en-US" sz="2400" b="1" i="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a:p>
            <a:pPr defTabSz="228600">
              <a:spcAft>
                <a:spcPts val="3000"/>
              </a:spcAft>
            </a:pPr>
            <a:r>
              <a:rPr lang="en-US" sz="2800" b="1" dirty="0" smtClean="0">
                <a:ln/>
                <a:solidFill>
                  <a:schemeClr val="accent3"/>
                </a:solidFill>
                <a:latin typeface="Times New Roman" pitchFamily="18" charset="0"/>
                <a:cs typeface="Times New Roman" pitchFamily="18" charset="0"/>
              </a:rPr>
              <a:t>		Illumination – </a:t>
            </a:r>
            <a:r>
              <a:rPr lang="en-US" sz="2400" i="1" dirty="0" smtClean="0">
                <a:solidFill>
                  <a:schemeClr val="bg1">
                    <a:lumMod val="95000"/>
                  </a:schemeClr>
                </a:solidFill>
                <a:latin typeface="Times New Roman" pitchFamily="18" charset="0"/>
                <a:cs typeface="Times New Roman" pitchFamily="18" charset="0"/>
              </a:rPr>
              <a:t>Place value on your experiences</a:t>
            </a:r>
            <a:endParaRPr lang="en-US" sz="2400" b="1" i="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a:p>
            <a:pPr defTabSz="228600">
              <a:spcAft>
                <a:spcPts val="3000"/>
              </a:spcAft>
            </a:pPr>
            <a:r>
              <a:rPr lang="en-US" sz="2800" b="1" dirty="0" smtClean="0">
                <a:ln/>
                <a:solidFill>
                  <a:schemeClr val="accent3"/>
                </a:solidFill>
                <a:latin typeface="Times New Roman" pitchFamily="18" charset="0"/>
                <a:cs typeface="Times New Roman" pitchFamily="18" charset="0"/>
              </a:rPr>
              <a:t>			Illustration – </a:t>
            </a:r>
            <a:r>
              <a:rPr lang="en-US" sz="2400" i="1" dirty="0" smtClean="0">
                <a:solidFill>
                  <a:schemeClr val="bg1">
                    <a:lumMod val="95000"/>
                  </a:schemeClr>
                </a:solidFill>
                <a:latin typeface="Times New Roman" pitchFamily="18" charset="0"/>
                <a:cs typeface="Times New Roman" pitchFamily="18" charset="0"/>
              </a:rPr>
              <a:t>Expand experiences into lessons</a:t>
            </a:r>
            <a:endParaRPr lang="en-US" sz="2400" b="1" i="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Time Out</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pause.png"/>
          <p:cNvPicPr>
            <a:picLocks noChangeAspect="1"/>
          </p:cNvPicPr>
          <p:nvPr/>
        </p:nvPicPr>
        <p:blipFill>
          <a:blip r:embed="rId2" cstate="print"/>
          <a:stretch>
            <a:fillRect/>
          </a:stretch>
        </p:blipFill>
        <p:spPr>
          <a:xfrm>
            <a:off x="7543800" y="53340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Intentionality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6477000" cy="861774"/>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Growth Gaps</a:t>
            </a:r>
          </a:p>
          <a:p>
            <a:endParaRPr lang="en-US" dirty="0"/>
          </a:p>
        </p:txBody>
      </p:sp>
      <p:sp>
        <p:nvSpPr>
          <p:cNvPr id="8" name="Rectangle 7"/>
          <p:cNvSpPr/>
          <p:nvPr/>
        </p:nvSpPr>
        <p:spPr>
          <a:xfrm>
            <a:off x="609600" y="2133600"/>
            <a:ext cx="8153400" cy="297004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The Assumption Gap – </a:t>
            </a:r>
            <a:r>
              <a:rPr lang="en-US" sz="2000" i="1" dirty="0" smtClean="0">
                <a:solidFill>
                  <a:schemeClr val="bg1">
                    <a:lumMod val="95000"/>
                  </a:schemeClr>
                </a:solidFill>
                <a:latin typeface="Times New Roman" pitchFamily="18" charset="0"/>
                <a:cs typeface="Times New Roman" pitchFamily="18" charset="0"/>
              </a:rPr>
              <a:t>I will automatically grow</a:t>
            </a:r>
          </a:p>
          <a:p>
            <a:pPr defTabSz="228600">
              <a:spcAft>
                <a:spcPts val="3000"/>
              </a:spcAft>
            </a:pPr>
            <a:r>
              <a:rPr lang="en-US" sz="2800" b="1" dirty="0" smtClean="0">
                <a:ln/>
                <a:solidFill>
                  <a:schemeClr val="accent3"/>
                </a:solidFill>
                <a:latin typeface="Times New Roman" pitchFamily="18" charset="0"/>
                <a:cs typeface="Times New Roman" pitchFamily="18" charset="0"/>
              </a:rPr>
              <a:t>	The Knowledge Gap – </a:t>
            </a:r>
            <a:r>
              <a:rPr lang="en-US" sz="2000" i="1" dirty="0" smtClean="0">
                <a:solidFill>
                  <a:schemeClr val="bg1">
                    <a:lumMod val="95000"/>
                  </a:schemeClr>
                </a:solidFill>
                <a:latin typeface="Times New Roman" pitchFamily="18" charset="0"/>
                <a:cs typeface="Times New Roman" pitchFamily="18" charset="0"/>
              </a:rPr>
              <a:t>I don’t know how to grow</a:t>
            </a:r>
            <a:endParaRPr lang="en-US" sz="2000" b="1" i="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a:p>
            <a:pPr defTabSz="228600">
              <a:spcAft>
                <a:spcPts val="3000"/>
              </a:spcAft>
            </a:pPr>
            <a:r>
              <a:rPr lang="en-US" sz="2800" b="1" dirty="0" smtClean="0">
                <a:ln/>
                <a:solidFill>
                  <a:schemeClr val="accent3"/>
                </a:solidFill>
                <a:latin typeface="Times New Roman" pitchFamily="18" charset="0"/>
                <a:cs typeface="Times New Roman" pitchFamily="18" charset="0"/>
              </a:rPr>
              <a:t>		The Timing Gap – </a:t>
            </a:r>
            <a:r>
              <a:rPr lang="en-US" sz="2000" i="1" dirty="0" smtClean="0">
                <a:solidFill>
                  <a:schemeClr val="bg1">
                    <a:lumMod val="95000"/>
                  </a:schemeClr>
                </a:solidFill>
                <a:latin typeface="Times New Roman" pitchFamily="18" charset="0"/>
                <a:cs typeface="Times New Roman" pitchFamily="18" charset="0"/>
              </a:rPr>
              <a:t>It’s not the right time to grow</a:t>
            </a:r>
            <a:endParaRPr lang="en-US" sz="2000" b="1" i="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a:p>
            <a:pPr defTabSz="228600">
              <a:spcAft>
                <a:spcPts val="3000"/>
              </a:spcAft>
            </a:pPr>
            <a:r>
              <a:rPr lang="en-US" sz="2800" b="1" dirty="0" smtClean="0">
                <a:ln/>
                <a:solidFill>
                  <a:schemeClr val="accent3"/>
                </a:solidFill>
                <a:latin typeface="Times New Roman" pitchFamily="18" charset="0"/>
                <a:cs typeface="Times New Roman" pitchFamily="18" charset="0"/>
              </a:rPr>
              <a:t>			The Mistake Gap – </a:t>
            </a:r>
            <a:r>
              <a:rPr lang="en-US" sz="2000" i="1" dirty="0" smtClean="0">
                <a:solidFill>
                  <a:schemeClr val="bg1">
                    <a:lumMod val="95000"/>
                  </a:schemeClr>
                </a:solidFill>
                <a:latin typeface="Times New Roman" pitchFamily="18" charset="0"/>
                <a:cs typeface="Times New Roman" pitchFamily="18" charset="0"/>
              </a:rPr>
              <a:t>I am afraid of making mistakes</a:t>
            </a:r>
            <a:endParaRPr lang="en-US" sz="2000" b="1" i="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p:txBody>
      </p:sp>
      <p:pic>
        <p:nvPicPr>
          <p:cNvPr id="10" name="Picture 9" descr="intentional growth.jpg"/>
          <p:cNvPicPr>
            <a:picLocks noChangeAspect="1"/>
          </p:cNvPicPr>
          <p:nvPr/>
        </p:nvPicPr>
        <p:blipFill>
          <a:blip r:embed="rId2" cstate="print"/>
          <a:stretch>
            <a:fillRect/>
          </a:stretch>
        </p:blipFill>
        <p:spPr>
          <a:xfrm>
            <a:off x="7239000" y="5486400"/>
            <a:ext cx="1482605" cy="1107737"/>
          </a:xfrm>
          <a:prstGeom prst="roundRect">
            <a:avLst>
              <a:gd name="adj" fmla="val 16667"/>
            </a:avLst>
          </a:prstGeom>
          <a:ln>
            <a:noFill/>
          </a:ln>
          <a:effectLst>
            <a:outerShdw blurRad="76200" dir="13500000" sy="23000" kx="1200000" algn="br"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Times New Roman" pitchFamily="18" charset="0"/>
              </a:rPr>
              <a:t>Do You Have a Plan To Grow?</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2" name="TextBox 11"/>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elf-reflection.jpg"/>
          <p:cNvPicPr>
            <a:picLocks noChangeAspect="1"/>
          </p:cNvPicPr>
          <p:nvPr/>
        </p:nvPicPr>
        <p:blipFill>
          <a:blip r:embed="rId2" cstate="print"/>
          <a:stretch>
            <a:fillRect/>
          </a:stretch>
        </p:blipFill>
        <p:spPr>
          <a:xfrm>
            <a:off x="2209800" y="1143000"/>
            <a:ext cx="4762500" cy="4400550"/>
          </a:xfrm>
          <a:prstGeom prst="rect">
            <a:avLst/>
          </a:prstGeom>
          <a:effectLst>
            <a:reflection blurRad="6350" stA="50000" endA="300" endPos="55000" dir="5400000" sy="-100000" algn="bl" rotWithShape="0"/>
          </a:effectLst>
        </p:spPr>
      </p:pic>
      <p:sp>
        <p:nvSpPr>
          <p:cNvPr id="3" name="TextBox 2"/>
          <p:cNvSpPr txBox="1"/>
          <p:nvPr/>
        </p:nvSpPr>
        <p:spPr>
          <a:xfrm>
            <a:off x="685800" y="228600"/>
            <a:ext cx="7848600"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smtClean="0">
                <a:ln w="50800"/>
                <a:solidFill>
                  <a:schemeClr val="bg1">
                    <a:shade val="50000"/>
                  </a:schemeClr>
                </a:solidFill>
                <a:latin typeface="+mj-lt"/>
              </a:rPr>
              <a:t>Want The Right Answer?</a:t>
            </a:r>
            <a:endParaRPr lang="en-US" sz="4800" b="1" dirty="0">
              <a:ln w="50800"/>
              <a:solidFill>
                <a:schemeClr val="bg1">
                  <a:shade val="50000"/>
                </a:schemeClr>
              </a:solidFill>
              <a:latin typeface="+mj-lt"/>
            </a:endParaRPr>
          </a:p>
        </p:txBody>
      </p:sp>
      <p:sp>
        <p:nvSpPr>
          <p:cNvPr id="4" name="TextBox 3"/>
          <p:cNvSpPr txBox="1"/>
          <p:nvPr/>
        </p:nvSpPr>
        <p:spPr>
          <a:xfrm>
            <a:off x="609600" y="5638800"/>
            <a:ext cx="7848600"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smtClean="0">
                <a:ln w="50800"/>
                <a:solidFill>
                  <a:schemeClr val="bg1">
                    <a:shade val="50000"/>
                  </a:schemeClr>
                </a:solidFill>
                <a:latin typeface="+mj-lt"/>
              </a:rPr>
              <a:t>Ask The Right Question</a:t>
            </a:r>
            <a:endParaRPr lang="en-US" sz="4800" b="1" dirty="0">
              <a:ln w="50800"/>
              <a:solidFill>
                <a:schemeClr val="bg1">
                  <a:shade val="50000"/>
                </a:schemeClr>
              </a:solidFill>
              <a:latin typeface="+mj-lt"/>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Reflection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Personal Awareness Questions:</a:t>
            </a:r>
          </a:p>
        </p:txBody>
      </p:sp>
      <p:sp>
        <p:nvSpPr>
          <p:cNvPr id="8" name="Rectangle 7"/>
          <p:cNvSpPr/>
          <p:nvPr/>
        </p:nvSpPr>
        <p:spPr>
          <a:xfrm>
            <a:off x="609600" y="2133600"/>
            <a:ext cx="8153400" cy="297004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What is my biggest asset?</a:t>
            </a:r>
          </a:p>
          <a:p>
            <a:pPr defTabSz="228600">
              <a:spcAft>
                <a:spcPts val="3000"/>
              </a:spcAft>
            </a:pPr>
            <a:r>
              <a:rPr lang="en-US" sz="2800" b="1" dirty="0" smtClean="0">
                <a:ln/>
                <a:solidFill>
                  <a:schemeClr val="accent3"/>
                </a:solidFill>
                <a:latin typeface="Times New Roman" pitchFamily="18" charset="0"/>
                <a:cs typeface="Times New Roman" pitchFamily="18" charset="0"/>
              </a:rPr>
              <a:t>	What is my biggest liability</a:t>
            </a:r>
          </a:p>
          <a:p>
            <a:pPr defTabSz="228600">
              <a:spcAft>
                <a:spcPts val="3000"/>
              </a:spcAft>
            </a:pPr>
            <a:r>
              <a:rPr lang="en-US" sz="2800" b="1" dirty="0" smtClean="0">
                <a:ln/>
                <a:solidFill>
                  <a:schemeClr val="accent3"/>
                </a:solidFill>
                <a:latin typeface="Times New Roman" pitchFamily="18" charset="0"/>
                <a:cs typeface="Times New Roman" pitchFamily="18" charset="0"/>
              </a:rPr>
              <a:t>		What is my highest high?</a:t>
            </a:r>
          </a:p>
          <a:p>
            <a:pPr defTabSz="228600">
              <a:spcAft>
                <a:spcPts val="3000"/>
              </a:spcAft>
            </a:pPr>
            <a:r>
              <a:rPr lang="en-US" sz="2800" b="1" dirty="0" smtClean="0">
                <a:ln/>
                <a:solidFill>
                  <a:schemeClr val="accent3"/>
                </a:solidFill>
                <a:latin typeface="Times New Roman" pitchFamily="18" charset="0"/>
                <a:cs typeface="Times New Roman" pitchFamily="18" charset="0"/>
              </a:rPr>
              <a:t>			What is my lowest low?</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Right Questions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self-reflection.jpg"/>
          <p:cNvPicPr>
            <a:picLocks noChangeAspect="1"/>
          </p:cNvPicPr>
          <p:nvPr/>
        </p:nvPicPr>
        <p:blipFill>
          <a:blip r:embed="rId2" cstate="print"/>
          <a:stretch>
            <a:fillRect/>
          </a:stretch>
        </p:blipFill>
        <p:spPr>
          <a:xfrm>
            <a:off x="7467600" y="5410200"/>
            <a:ext cx="1371600" cy="1267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Reflection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Personal Awareness Questions:</a:t>
            </a:r>
          </a:p>
        </p:txBody>
      </p:sp>
      <p:sp>
        <p:nvSpPr>
          <p:cNvPr id="8" name="Rectangle 7"/>
          <p:cNvSpPr/>
          <p:nvPr/>
        </p:nvSpPr>
        <p:spPr>
          <a:xfrm>
            <a:off x="609600" y="2133600"/>
            <a:ext cx="8153400" cy="297004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What is my most worthwhile emotion?</a:t>
            </a:r>
          </a:p>
          <a:p>
            <a:pPr defTabSz="228600">
              <a:spcAft>
                <a:spcPts val="3000"/>
              </a:spcAft>
            </a:pPr>
            <a:r>
              <a:rPr lang="en-US" sz="2800" b="1" dirty="0" smtClean="0">
                <a:ln/>
                <a:solidFill>
                  <a:schemeClr val="accent3"/>
                </a:solidFill>
                <a:latin typeface="Times New Roman" pitchFamily="18" charset="0"/>
                <a:cs typeface="Times New Roman" pitchFamily="18" charset="0"/>
              </a:rPr>
              <a:t>	What is my least worthwhile emotion?</a:t>
            </a:r>
          </a:p>
          <a:p>
            <a:pPr defTabSz="228600">
              <a:spcAft>
                <a:spcPts val="3000"/>
              </a:spcAft>
            </a:pPr>
            <a:r>
              <a:rPr lang="en-US" sz="2800" b="1" dirty="0" smtClean="0">
                <a:ln/>
                <a:solidFill>
                  <a:schemeClr val="accent3"/>
                </a:solidFill>
                <a:latin typeface="Times New Roman" pitchFamily="18" charset="0"/>
                <a:cs typeface="Times New Roman" pitchFamily="18" charset="0"/>
              </a:rPr>
              <a:t>		What is my best habit?</a:t>
            </a:r>
          </a:p>
          <a:p>
            <a:pPr defTabSz="228600">
              <a:spcAft>
                <a:spcPts val="3000"/>
              </a:spcAft>
            </a:pPr>
            <a:r>
              <a:rPr lang="en-US" sz="2800" b="1" dirty="0" smtClean="0">
                <a:ln/>
                <a:solidFill>
                  <a:schemeClr val="accent3"/>
                </a:solidFill>
                <a:latin typeface="Times New Roman" pitchFamily="18" charset="0"/>
                <a:cs typeface="Times New Roman" pitchFamily="18" charset="0"/>
              </a:rPr>
              <a:t>			What is my worst habit?</a:t>
            </a:r>
            <a:endParaRPr lang="en-US" sz="2400" b="1" dirty="0" smtClean="0">
              <a:ln/>
              <a:solidFill>
                <a:schemeClr val="accent3"/>
              </a:solidFill>
              <a:latin typeface="Times New Roman" pitchFamily="18" charset="0"/>
              <a:cs typeface="Times New Roman" pitchFamily="18" charset="0"/>
            </a:endParaRP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Right Questions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self-reflection.jpg"/>
          <p:cNvPicPr>
            <a:picLocks noChangeAspect="1"/>
          </p:cNvPicPr>
          <p:nvPr/>
        </p:nvPicPr>
        <p:blipFill>
          <a:blip r:embed="rId2" cstate="print"/>
          <a:stretch>
            <a:fillRect/>
          </a:stretch>
        </p:blipFill>
        <p:spPr>
          <a:xfrm>
            <a:off x="7467600" y="5410200"/>
            <a:ext cx="1371600" cy="1267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Reflection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Personal Awareness Questions:</a:t>
            </a:r>
          </a:p>
        </p:txBody>
      </p:sp>
      <p:sp>
        <p:nvSpPr>
          <p:cNvPr id="8" name="Rectangle 7"/>
          <p:cNvSpPr/>
          <p:nvPr/>
        </p:nvSpPr>
        <p:spPr>
          <a:xfrm>
            <a:off x="609600" y="2133600"/>
            <a:ext cx="8153400" cy="215443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What is most fulfilling to me?</a:t>
            </a:r>
          </a:p>
          <a:p>
            <a:pPr defTabSz="228600">
              <a:spcAft>
                <a:spcPts val="3000"/>
              </a:spcAft>
            </a:pPr>
            <a:r>
              <a:rPr lang="en-US" sz="2800" b="1" dirty="0" smtClean="0">
                <a:ln/>
                <a:solidFill>
                  <a:schemeClr val="accent3"/>
                </a:solidFill>
                <a:latin typeface="Times New Roman" pitchFamily="18" charset="0"/>
                <a:cs typeface="Times New Roman" pitchFamily="18" charset="0"/>
              </a:rPr>
              <a:t>	What is my most prized possession?</a:t>
            </a:r>
          </a:p>
          <a:p>
            <a:pPr defTabSz="228600">
              <a:spcAft>
                <a:spcPts val="3000"/>
              </a:spcAft>
            </a:pPr>
            <a:r>
              <a:rPr lang="en-US" sz="2800" b="1" dirty="0" smtClean="0">
                <a:ln/>
                <a:solidFill>
                  <a:schemeClr val="accent3"/>
                </a:solidFill>
                <a:latin typeface="Times New Roman" pitchFamily="18" charset="0"/>
                <a:cs typeface="Times New Roman" pitchFamily="18" charset="0"/>
              </a:rPr>
              <a:t>		What do I not know about me yet?</a:t>
            </a:r>
            <a:endParaRPr lang="en-US" sz="2400" b="1" dirty="0" smtClean="0">
              <a:ln/>
              <a:solidFill>
                <a:schemeClr val="accent3"/>
              </a:solidFill>
              <a:latin typeface="Times New Roman" pitchFamily="18" charset="0"/>
              <a:cs typeface="Times New Roman" pitchFamily="18" charset="0"/>
            </a:endParaRP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Right Questions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self-reflection.jpg"/>
          <p:cNvPicPr>
            <a:picLocks noChangeAspect="1"/>
          </p:cNvPicPr>
          <p:nvPr/>
        </p:nvPicPr>
        <p:blipFill>
          <a:blip r:embed="rId2" cstate="print"/>
          <a:stretch>
            <a:fillRect/>
          </a:stretch>
        </p:blipFill>
        <p:spPr>
          <a:xfrm>
            <a:off x="7467600" y="5410200"/>
            <a:ext cx="1371600" cy="1267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The-journey.jpg"/>
          <p:cNvPicPr>
            <a:picLocks noChangeAspect="1"/>
          </p:cNvPicPr>
          <p:nvPr/>
        </p:nvPicPr>
        <p:blipFill>
          <a:blip r:embed="rId2" cstate="print"/>
          <a:stretch>
            <a:fillRect/>
          </a:stretch>
        </p:blipFill>
        <p:spPr>
          <a:xfrm>
            <a:off x="1371600" y="1066800"/>
            <a:ext cx="6172200" cy="462915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685800" y="228600"/>
            <a:ext cx="7848600" cy="830997"/>
          </a:xfrm>
          <a:prstGeom prst="rect">
            <a:avLst/>
          </a:prstGeom>
          <a:noFill/>
        </p:spPr>
        <p:txBody>
          <a:bodyPr wrap="square" rtlCol="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The Journey…</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5" name="TextBox 4"/>
          <p:cNvSpPr txBox="1"/>
          <p:nvPr/>
        </p:nvSpPr>
        <p:spPr>
          <a:xfrm>
            <a:off x="609600" y="5638800"/>
            <a:ext cx="7848600" cy="830997"/>
          </a:xfrm>
          <a:prstGeom prst="rect">
            <a:avLst/>
          </a:prstGeom>
          <a:noFill/>
        </p:spPr>
        <p:txBody>
          <a:bodyPr wrap="square" rtlCol="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Will Be Worth It</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Consistency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Journey Is Worth the Trouble</a:t>
            </a:r>
          </a:p>
        </p:txBody>
      </p:sp>
      <p:sp>
        <p:nvSpPr>
          <p:cNvPr id="8" name="Rectangle 7"/>
          <p:cNvSpPr/>
          <p:nvPr/>
        </p:nvSpPr>
        <p:spPr>
          <a:xfrm>
            <a:off x="609600" y="2133600"/>
            <a:ext cx="8153400" cy="258532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228600">
              <a:spcAft>
                <a:spcPts val="3000"/>
              </a:spcAft>
            </a:pPr>
            <a:r>
              <a:rPr lang="en-US" sz="2800" b="1" dirty="0" smtClean="0">
                <a:ln/>
                <a:solidFill>
                  <a:schemeClr val="accent3"/>
                </a:solidFill>
                <a:latin typeface="Times New Roman" pitchFamily="18" charset="0"/>
                <a:cs typeface="Times New Roman" pitchFamily="18" charset="0"/>
              </a:rPr>
              <a:t>This kind of introspection is VERY rare</a:t>
            </a:r>
          </a:p>
          <a:p>
            <a:pPr algn="ctr" defTabSz="228600">
              <a:spcAft>
                <a:spcPts val="3000"/>
              </a:spcAft>
            </a:pPr>
            <a:r>
              <a:rPr lang="en-US" sz="2800" b="1" dirty="0" smtClean="0">
                <a:ln/>
                <a:solidFill>
                  <a:schemeClr val="accent3"/>
                </a:solidFill>
                <a:latin typeface="Times New Roman" pitchFamily="18" charset="0"/>
                <a:cs typeface="Times New Roman" pitchFamily="18" charset="0"/>
              </a:rPr>
              <a:t>Seeking to know one’s self is the key to reaching your own potential</a:t>
            </a:r>
          </a:p>
          <a:p>
            <a:pPr algn="ctr" defTabSz="228600">
              <a:spcAft>
                <a:spcPts val="3000"/>
              </a:spcAft>
            </a:pPr>
            <a:r>
              <a:rPr lang="en-US" sz="2800" b="1" dirty="0" smtClean="0">
                <a:ln/>
                <a:solidFill>
                  <a:schemeClr val="accent3"/>
                </a:solidFill>
                <a:latin typeface="Times New Roman" pitchFamily="18" charset="0"/>
                <a:cs typeface="Times New Roman" pitchFamily="18" charset="0"/>
              </a:rPr>
              <a:t>You have come this far…DON’T slow down now!</a:t>
            </a:r>
            <a:endParaRPr lang="en-US" sz="2400" b="1" dirty="0" smtClean="0">
              <a:ln/>
              <a:solidFill>
                <a:schemeClr val="accent3"/>
              </a:solidFill>
              <a:latin typeface="Times New Roman" pitchFamily="18" charset="0"/>
              <a:cs typeface="Times New Roman" pitchFamily="18" charset="0"/>
            </a:endParaRP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The Journey</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self-reflection.jpg"/>
          <p:cNvPicPr>
            <a:picLocks noChangeAspect="1"/>
          </p:cNvPicPr>
          <p:nvPr/>
        </p:nvPicPr>
        <p:blipFill>
          <a:blip r:embed="rId2" cstate="print"/>
          <a:stretch>
            <a:fillRect/>
          </a:stretch>
        </p:blipFill>
        <p:spPr>
          <a:xfrm>
            <a:off x="7467600" y="5410200"/>
            <a:ext cx="1371600" cy="12673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Consistency</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Motivation Gets You Going</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Discipline Keeps You Going</a:t>
            </a: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onsistency.jpg"/>
          <p:cNvPicPr>
            <a:picLocks noChangeAspect="1"/>
          </p:cNvPicPr>
          <p:nvPr/>
        </p:nvPicPr>
        <p:blipFill>
          <a:blip r:embed="rId2" cstate="print"/>
          <a:stretch>
            <a:fillRect/>
          </a:stretch>
        </p:blipFill>
        <p:spPr>
          <a:xfrm>
            <a:off x="609600" y="1219200"/>
            <a:ext cx="7846219" cy="4923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685800" y="0"/>
            <a:ext cx="7848600" cy="830997"/>
          </a:xfrm>
          <a:prstGeom prst="rect">
            <a:avLst/>
          </a:prstGeom>
          <a:noFill/>
        </p:spPr>
        <p:txBody>
          <a:bodyPr wrap="square" rtlCol="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Growth Is Not A Single Event</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Consistency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Growing Consistently</a:t>
            </a:r>
          </a:p>
        </p:txBody>
      </p:sp>
      <p:sp>
        <p:nvSpPr>
          <p:cNvPr id="8" name="Rectangle 7"/>
          <p:cNvSpPr/>
          <p:nvPr/>
        </p:nvSpPr>
        <p:spPr>
          <a:xfrm>
            <a:off x="609600" y="2133600"/>
            <a:ext cx="8153400" cy="395492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Do you know what you need to improve?</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Do you know how you need to improve?</a:t>
            </a:r>
          </a:p>
          <a:p>
            <a:pPr defTabSz="228600">
              <a:spcAft>
                <a:spcPts val="1800"/>
              </a:spcAft>
            </a:pPr>
            <a:r>
              <a:rPr lang="en-US" sz="2800" b="1" dirty="0" smtClean="0">
                <a:ln/>
                <a:solidFill>
                  <a:schemeClr val="accent3"/>
                </a:solidFill>
                <a:latin typeface="Times New Roman" pitchFamily="18" charset="0"/>
                <a:cs typeface="Times New Roman" pitchFamily="18" charset="0"/>
              </a:rPr>
              <a:t>	-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Motivation and personality</a:t>
            </a:r>
          </a:p>
          <a:p>
            <a:pPr defTabSz="228600">
              <a:spcAft>
                <a:spcPts val="1800"/>
              </a:spcAft>
            </a:pP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 Start with the small stuff</a:t>
            </a:r>
          </a:p>
          <a:p>
            <a:pPr defTabSz="228600">
              <a:spcAft>
                <a:spcPts val="1800"/>
              </a:spcAft>
            </a:pP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 Be patient</a:t>
            </a:r>
          </a:p>
          <a:p>
            <a:pPr defTabSz="228600">
              <a:spcAft>
                <a:spcPts val="1800"/>
              </a:spcAft>
            </a:pP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 Value the process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Discipline Keeps You Going</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consistency.jpg"/>
          <p:cNvPicPr>
            <a:picLocks noChangeAspect="1"/>
          </p:cNvPicPr>
          <p:nvPr/>
        </p:nvPicPr>
        <p:blipFill>
          <a:blip r:embed="rId2" cstate="print"/>
          <a:stretch>
            <a:fillRect/>
          </a:stretch>
        </p:blipFill>
        <p:spPr>
          <a:xfrm>
            <a:off x="7543800" y="5791200"/>
            <a:ext cx="1409701" cy="8845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3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Consistency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Discipline Keeps You Going</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219200"/>
            <a:ext cx="8686800" cy="3657600"/>
          </a:xfrm>
          <a:prstGeom prst="cloudCallout">
            <a:avLst>
              <a:gd name="adj1" fmla="val 27864"/>
              <a:gd name="adj2" fmla="val 6418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311041" y="2249283"/>
            <a:ext cx="8411429" cy="1815882"/>
          </a:xfrm>
          <a:prstGeom prst="rect">
            <a:avLst/>
          </a:prstGeom>
          <a:noFill/>
        </p:spPr>
        <p:txBody>
          <a:bodyPr wrap="square" rtlCol="0">
            <a:spAutoFit/>
          </a:bodyPr>
          <a:lstStyle/>
          <a:p>
            <a:pPr algn="ctr"/>
            <a:r>
              <a:rPr lang="en-US" sz="2800" b="1" i="1" spc="1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The successful person has the habit of doing the things that failures don’t like to do.  The successful person doesn’t like to do them either, but his dislike is subordinated to the strength of his purpose.</a:t>
            </a:r>
            <a:r>
              <a:rPr lang="en-US" sz="2800" b="1" i="1" spc="100" dirty="0" smtClean="0">
                <a:latin typeface="Times New Roman" pitchFamily="18" charset="0"/>
                <a:cs typeface="Times New Roman" pitchFamily="18" charset="0"/>
              </a:rPr>
              <a:t>”</a:t>
            </a:r>
          </a:p>
        </p:txBody>
      </p:sp>
      <p:sp>
        <p:nvSpPr>
          <p:cNvPr id="14" name="Rectangle 13"/>
          <p:cNvSpPr/>
          <p:nvPr/>
        </p:nvSpPr>
        <p:spPr>
          <a:xfrm>
            <a:off x="6553200" y="5638800"/>
            <a:ext cx="1906291"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E. M. Gray</a:t>
            </a:r>
            <a:endParaRPr lang="en-US" sz="2400"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Intentionality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6477000" cy="861774"/>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Growth Gaps</a:t>
            </a:r>
          </a:p>
          <a:p>
            <a:endParaRPr lang="en-US" dirty="0"/>
          </a:p>
        </p:txBody>
      </p:sp>
      <p:sp>
        <p:nvSpPr>
          <p:cNvPr id="8" name="Rectangle 7"/>
          <p:cNvSpPr/>
          <p:nvPr/>
        </p:nvSpPr>
        <p:spPr>
          <a:xfrm>
            <a:off x="457200" y="2057400"/>
            <a:ext cx="8305800" cy="333937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The Perfection Gap –</a:t>
            </a:r>
            <a:r>
              <a:rPr lang="en-US" sz="3600" b="1" dirty="0" smtClean="0">
                <a:ln/>
                <a:solidFill>
                  <a:schemeClr val="accent3"/>
                </a:solidFill>
                <a:latin typeface="Times New Roman" pitchFamily="18" charset="0"/>
                <a:cs typeface="Times New Roman" pitchFamily="18" charset="0"/>
              </a:rPr>
              <a:t> </a:t>
            </a:r>
            <a:r>
              <a:rPr lang="en-US" sz="2000" i="1" dirty="0" smtClean="0">
                <a:solidFill>
                  <a:schemeClr val="bg1">
                    <a:lumMod val="95000"/>
                  </a:schemeClr>
                </a:solidFill>
                <a:latin typeface="Times New Roman" pitchFamily="18" charset="0"/>
                <a:cs typeface="Times New Roman" pitchFamily="18" charset="0"/>
              </a:rPr>
              <a:t>I have to find the best way before I start</a:t>
            </a:r>
          </a:p>
          <a:p>
            <a:pPr defTabSz="228600">
              <a:spcAft>
                <a:spcPts val="3000"/>
              </a:spcAft>
            </a:pPr>
            <a:r>
              <a:rPr lang="en-US" sz="2800" b="1" dirty="0" smtClean="0">
                <a:ln/>
                <a:solidFill>
                  <a:schemeClr val="accent3"/>
                </a:solidFill>
                <a:latin typeface="Times New Roman" pitchFamily="18" charset="0"/>
                <a:cs typeface="Times New Roman" pitchFamily="18" charset="0"/>
              </a:rPr>
              <a:t>	The Inspiration Gap –</a:t>
            </a:r>
            <a:r>
              <a:rPr lang="en-US" sz="3600" b="1" dirty="0" smtClean="0">
                <a:ln/>
                <a:solidFill>
                  <a:schemeClr val="accent3"/>
                </a:solidFill>
                <a:latin typeface="Times New Roman" pitchFamily="18" charset="0"/>
                <a:cs typeface="Times New Roman" pitchFamily="18" charset="0"/>
              </a:rPr>
              <a:t> </a:t>
            </a:r>
            <a:r>
              <a:rPr lang="en-US" sz="2000" i="1" dirty="0" smtClean="0">
                <a:solidFill>
                  <a:schemeClr val="bg1">
                    <a:lumMod val="95000"/>
                  </a:schemeClr>
                </a:solidFill>
                <a:latin typeface="Times New Roman" pitchFamily="18" charset="0"/>
                <a:cs typeface="Times New Roman" pitchFamily="18" charset="0"/>
              </a:rPr>
              <a:t>I don’t feel like growing</a:t>
            </a:r>
            <a:endParaRPr lang="en-US" sz="2000" b="1" i="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a:p>
            <a:pPr defTabSz="228600">
              <a:spcAft>
                <a:spcPts val="3000"/>
              </a:spcAft>
            </a:pPr>
            <a:r>
              <a:rPr lang="en-US" sz="2800" b="1" dirty="0" smtClean="0">
                <a:ln/>
                <a:solidFill>
                  <a:schemeClr val="accent3"/>
                </a:solidFill>
                <a:latin typeface="Times New Roman" pitchFamily="18" charset="0"/>
                <a:cs typeface="Times New Roman" pitchFamily="18" charset="0"/>
              </a:rPr>
              <a:t>		The Comparison Gap –</a:t>
            </a:r>
            <a:r>
              <a:rPr lang="en-US" sz="3600" b="1" dirty="0" smtClean="0">
                <a:ln/>
                <a:solidFill>
                  <a:schemeClr val="accent3"/>
                </a:solidFill>
                <a:latin typeface="Times New Roman" pitchFamily="18" charset="0"/>
                <a:cs typeface="Times New Roman" pitchFamily="18" charset="0"/>
              </a:rPr>
              <a:t> </a:t>
            </a:r>
            <a:r>
              <a:rPr lang="en-US" sz="2000" i="1" dirty="0" smtClean="0">
                <a:solidFill>
                  <a:schemeClr val="bg1">
                    <a:lumMod val="95000"/>
                  </a:schemeClr>
                </a:solidFill>
                <a:latin typeface="Times New Roman" pitchFamily="18" charset="0"/>
                <a:cs typeface="Times New Roman" pitchFamily="18" charset="0"/>
              </a:rPr>
              <a:t>Others are better than I</a:t>
            </a:r>
            <a:endParaRPr lang="en-US" sz="2000" b="1" i="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a:p>
            <a:pPr defTabSz="228600">
              <a:spcAft>
                <a:spcPts val="3000"/>
              </a:spcAft>
            </a:pPr>
            <a:r>
              <a:rPr lang="en-US" sz="2800" b="1" dirty="0" smtClean="0">
                <a:ln/>
                <a:solidFill>
                  <a:schemeClr val="accent3"/>
                </a:solidFill>
                <a:latin typeface="Times New Roman" pitchFamily="18" charset="0"/>
                <a:cs typeface="Times New Roman" pitchFamily="18" charset="0"/>
              </a:rPr>
              <a:t>			The Expectation Gap – </a:t>
            </a:r>
            <a:r>
              <a:rPr lang="en-US" sz="2000" i="1" dirty="0" smtClean="0">
                <a:solidFill>
                  <a:schemeClr val="bg1">
                    <a:lumMod val="95000"/>
                  </a:schemeClr>
                </a:solidFill>
                <a:latin typeface="Times New Roman" pitchFamily="18" charset="0"/>
                <a:cs typeface="Times New Roman" pitchFamily="18" charset="0"/>
              </a:rPr>
              <a:t>I thought it would be easier than this</a:t>
            </a:r>
            <a:endParaRPr lang="en-US" sz="2000" b="1" i="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p:txBody>
      </p:sp>
      <p:pic>
        <p:nvPicPr>
          <p:cNvPr id="10" name="Picture 9" descr="intentional growth.jpg"/>
          <p:cNvPicPr>
            <a:picLocks noChangeAspect="1"/>
          </p:cNvPicPr>
          <p:nvPr/>
        </p:nvPicPr>
        <p:blipFill>
          <a:blip r:embed="rId2" cstate="print"/>
          <a:stretch>
            <a:fillRect/>
          </a:stretch>
        </p:blipFill>
        <p:spPr>
          <a:xfrm>
            <a:off x="7239000" y="5486400"/>
            <a:ext cx="1482605" cy="1107737"/>
          </a:xfrm>
          <a:prstGeom prst="roundRect">
            <a:avLst>
              <a:gd name="adj" fmla="val 16667"/>
            </a:avLst>
          </a:prstGeom>
          <a:ln>
            <a:noFill/>
          </a:ln>
          <a:effectLst>
            <a:outerShdw blurRad="76200" dir="13500000" sy="23000" kx="1200000" algn="br"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Times New Roman" pitchFamily="18" charset="0"/>
              </a:rPr>
              <a:t>Do You Have a Plan To Grow?</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2" name="TextBox 11"/>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Consistency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Growing Consistently</a:t>
            </a:r>
          </a:p>
        </p:txBody>
      </p:sp>
      <p:sp>
        <p:nvSpPr>
          <p:cNvPr id="8" name="Rectangle 7"/>
          <p:cNvSpPr/>
          <p:nvPr/>
        </p:nvSpPr>
        <p:spPr>
          <a:xfrm>
            <a:off x="609600" y="2133600"/>
            <a:ext cx="8153400" cy="2385268"/>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12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Do you know why you want to improve?</a:t>
            </a:r>
          </a:p>
          <a:p>
            <a:pPr defTabSz="228600">
              <a:spcAft>
                <a:spcPts val="3000"/>
              </a:spcAft>
            </a:pPr>
            <a:r>
              <a:rPr lang="en-US" sz="2800" b="1" dirty="0" smtClean="0">
                <a:ln/>
                <a:solidFill>
                  <a:schemeClr val="accent3"/>
                </a:solidFill>
                <a:latin typeface="Times New Roman" pitchFamily="18" charset="0"/>
                <a:cs typeface="Times New Roman" pitchFamily="18" charset="0"/>
              </a:rPr>
              <a:t>	-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Has quitting become a habit?</a:t>
            </a:r>
          </a:p>
          <a:p>
            <a:pPr defTabSz="228600">
              <a:spcAft>
                <a:spcPts val="1200"/>
              </a:spcAft>
            </a:pPr>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Do you know when you are supposed to improve?</a:t>
            </a:r>
          </a:p>
          <a:p>
            <a:pPr defTabSz="228600">
              <a:spcAft>
                <a:spcPts val="1800"/>
              </a:spcAft>
            </a:pPr>
            <a:r>
              <a:rPr lang="en-US" sz="2400" b="1" dirty="0" smtClean="0">
                <a:ln/>
                <a:solidFill>
                  <a:schemeClr val="accent3"/>
                </a:solidFill>
                <a:latin typeface="Times New Roman" pitchFamily="18" charset="0"/>
                <a:cs typeface="Times New Roman" pitchFamily="18" charset="0"/>
              </a:rPr>
              <a:t>	-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look at your watch:  when does “someday” strike?</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Discipline Keeps You Going</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consistency.jpg"/>
          <p:cNvPicPr>
            <a:picLocks noChangeAspect="1"/>
          </p:cNvPicPr>
          <p:nvPr/>
        </p:nvPicPr>
        <p:blipFill>
          <a:blip r:embed="rId2" cstate="print"/>
          <a:stretch>
            <a:fillRect/>
          </a:stretch>
        </p:blipFill>
        <p:spPr>
          <a:xfrm>
            <a:off x="7543800" y="5791200"/>
            <a:ext cx="1409701" cy="8845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Consistency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Maybe It Is Time To Stop Setting Goals…</a:t>
            </a:r>
          </a:p>
        </p:txBody>
      </p:sp>
      <p:sp>
        <p:nvSpPr>
          <p:cNvPr id="8" name="Rectangle 7"/>
          <p:cNvSpPr/>
          <p:nvPr/>
        </p:nvSpPr>
        <p:spPr>
          <a:xfrm>
            <a:off x="533400" y="2133600"/>
            <a:ext cx="8229600" cy="407803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4572000">
              <a:spcAft>
                <a:spcPts val="600"/>
              </a:spcAft>
            </a:pPr>
            <a:r>
              <a:rPr lang="en-US" sz="2400" b="1" u="sng" dirty="0" smtClean="0">
                <a:solidFill>
                  <a:schemeClr val="bg1"/>
                </a:solidFill>
                <a:latin typeface="Times New Roman" pitchFamily="18" charset="0"/>
                <a:cs typeface="Times New Roman" pitchFamily="18" charset="0"/>
              </a:rPr>
              <a:t>Goal Consciousness</a:t>
            </a:r>
            <a:r>
              <a:rPr lang="en-US" sz="2400" b="1" dirty="0" smtClean="0">
                <a:solidFill>
                  <a:schemeClr val="bg1"/>
                </a:solidFill>
                <a:latin typeface="Times New Roman" pitchFamily="18" charset="0"/>
                <a:cs typeface="Times New Roman" pitchFamily="18" charset="0"/>
              </a:rPr>
              <a:t>	</a:t>
            </a:r>
            <a:r>
              <a:rPr lang="en-US" sz="2400" b="1" u="sng" dirty="0" smtClean="0">
                <a:solidFill>
                  <a:schemeClr val="bg1"/>
                </a:solidFill>
                <a:latin typeface="Times New Roman" pitchFamily="18" charset="0"/>
                <a:cs typeface="Times New Roman" pitchFamily="18" charset="0"/>
              </a:rPr>
              <a:t>Growth Consciousness</a:t>
            </a:r>
            <a:endParaRPr lang="en-US" sz="2400" u="sng" dirty="0" smtClean="0">
              <a:solidFill>
                <a:schemeClr val="bg1"/>
              </a:solidFill>
              <a:latin typeface="Times New Roman" pitchFamily="18" charset="0"/>
              <a:cs typeface="Times New Roman" pitchFamily="18" charset="0"/>
            </a:endParaRPr>
          </a:p>
          <a:p>
            <a:pPr defTabSz="4572000">
              <a:spcAft>
                <a:spcPts val="1200"/>
              </a:spcAft>
            </a:pPr>
            <a:r>
              <a:rPr lang="en-US" sz="2000" dirty="0" smtClean="0">
                <a:solidFill>
                  <a:schemeClr val="bg1"/>
                </a:solidFill>
                <a:latin typeface="Times New Roman" pitchFamily="18" charset="0"/>
                <a:cs typeface="Times New Roman" pitchFamily="18" charset="0"/>
              </a:rPr>
              <a:t>Focuses on a destination	Focuses on the journey</a:t>
            </a:r>
          </a:p>
          <a:p>
            <a:pPr defTabSz="4572000">
              <a:spcAft>
                <a:spcPts val="1200"/>
              </a:spcAft>
            </a:pPr>
            <a:r>
              <a:rPr lang="en-US" sz="2000" dirty="0" smtClean="0">
                <a:solidFill>
                  <a:schemeClr val="bg1"/>
                </a:solidFill>
                <a:latin typeface="Times New Roman" pitchFamily="18" charset="0"/>
                <a:cs typeface="Times New Roman" pitchFamily="18" charset="0"/>
              </a:rPr>
              <a:t>Motivates you and others	Matures you and others</a:t>
            </a:r>
          </a:p>
          <a:p>
            <a:pPr defTabSz="4572000">
              <a:spcAft>
                <a:spcPts val="1200"/>
              </a:spcAft>
            </a:pPr>
            <a:r>
              <a:rPr lang="en-US" sz="2000" dirty="0" smtClean="0">
                <a:solidFill>
                  <a:schemeClr val="bg1"/>
                </a:solidFill>
                <a:latin typeface="Times New Roman" pitchFamily="18" charset="0"/>
                <a:cs typeface="Times New Roman" pitchFamily="18" charset="0"/>
              </a:rPr>
              <a:t>Seasonal	Lifelong</a:t>
            </a:r>
          </a:p>
          <a:p>
            <a:pPr defTabSz="4572000">
              <a:spcAft>
                <a:spcPts val="1200"/>
              </a:spcAft>
            </a:pPr>
            <a:r>
              <a:rPr lang="en-US" sz="2000" dirty="0" smtClean="0">
                <a:solidFill>
                  <a:schemeClr val="bg1"/>
                </a:solidFill>
                <a:latin typeface="Times New Roman" pitchFamily="18" charset="0"/>
                <a:cs typeface="Times New Roman" pitchFamily="18" charset="0"/>
              </a:rPr>
              <a:t>Challenges you	Changes you</a:t>
            </a:r>
          </a:p>
          <a:p>
            <a:pPr defTabSz="4572000">
              <a:spcAft>
                <a:spcPts val="1200"/>
              </a:spcAft>
            </a:pPr>
            <a:r>
              <a:rPr lang="en-US" sz="2000" dirty="0" smtClean="0">
                <a:solidFill>
                  <a:schemeClr val="bg1"/>
                </a:solidFill>
                <a:latin typeface="Times New Roman" pitchFamily="18" charset="0"/>
                <a:cs typeface="Times New Roman" pitchFamily="18" charset="0"/>
              </a:rPr>
              <a:t>Stops when the goal is reached	Keeps growing beyond the goal</a:t>
            </a:r>
          </a:p>
          <a:p>
            <a:pPr defTabSz="4572000">
              <a:spcAft>
                <a:spcPts val="1200"/>
              </a:spcAft>
            </a:pPr>
            <a:r>
              <a:rPr lang="en-US" sz="2000" dirty="0" smtClean="0">
                <a:solidFill>
                  <a:schemeClr val="bg1"/>
                </a:solidFill>
                <a:latin typeface="Times New Roman" pitchFamily="18" charset="0"/>
                <a:cs typeface="Times New Roman" pitchFamily="18" charset="0"/>
              </a:rPr>
              <a:t>Waits for growth to come	Takes responsibility to grow</a:t>
            </a:r>
          </a:p>
          <a:p>
            <a:pPr defTabSz="4572000">
              <a:spcAft>
                <a:spcPts val="1200"/>
              </a:spcAft>
            </a:pPr>
            <a:r>
              <a:rPr lang="en-US" sz="2000" dirty="0" smtClean="0">
                <a:solidFill>
                  <a:schemeClr val="bg1"/>
                </a:solidFill>
                <a:latin typeface="Times New Roman" pitchFamily="18" charset="0"/>
                <a:cs typeface="Times New Roman" pitchFamily="18" charset="0"/>
              </a:rPr>
              <a:t>Learns only from mistakes	Learns before mistakes</a:t>
            </a:r>
          </a:p>
          <a:p>
            <a:pPr defTabSz="4572000">
              <a:spcAft>
                <a:spcPts val="1200"/>
              </a:spcAft>
            </a:pPr>
            <a:r>
              <a:rPr lang="en-US" sz="2000" dirty="0" smtClean="0">
                <a:solidFill>
                  <a:schemeClr val="bg1"/>
                </a:solidFill>
                <a:latin typeface="Times New Roman" pitchFamily="18" charset="0"/>
                <a:cs typeface="Times New Roman" pitchFamily="18" charset="0"/>
              </a:rPr>
              <a:t>Depends on good luck	Relies on hard work</a:t>
            </a:r>
            <a:endParaRPr lang="en-US" sz="2000" dirty="0">
              <a:solidFill>
                <a:schemeClr val="bg1"/>
              </a:solidFill>
              <a:latin typeface="Times New Roman" pitchFamily="18" charset="0"/>
              <a:cs typeface="Times New Roman" pitchFamily="18" charset="0"/>
            </a:endParaRP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Discipline Keeps You Going</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consistency.jpg"/>
          <p:cNvPicPr>
            <a:picLocks noChangeAspect="1"/>
          </p:cNvPicPr>
          <p:nvPr/>
        </p:nvPicPr>
        <p:blipFill>
          <a:blip r:embed="rId2" cstate="print"/>
          <a:stretch>
            <a:fillRect/>
          </a:stretch>
        </p:blipFill>
        <p:spPr>
          <a:xfrm>
            <a:off x="7543800" y="5791200"/>
            <a:ext cx="1409701" cy="8845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3000"/>
                                        <p:tgtEl>
                                          <p:spTgt spid="8">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3000"/>
                                        <p:tgtEl>
                                          <p:spTgt spid="8">
                                            <p:txEl>
                                              <p:pRg st="6" end="6"/>
                                            </p:txEl>
                                          </p:spTgt>
                                        </p:tgtEl>
                                      </p:cBhvr>
                                    </p:animEffect>
                                  </p:childTnLst>
                                </p:cTn>
                              </p:par>
                            </p:childTnLst>
                          </p:cTn>
                        </p:par>
                        <p:par>
                          <p:cTn id="32" fill="hold">
                            <p:stCondLst>
                              <p:cond delay="21000"/>
                            </p:stCondLst>
                            <p:childTnLst>
                              <p:par>
                                <p:cTn id="33" presetID="10" presetClass="entr" presetSubtype="0" fill="hold"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3000"/>
                                        <p:tgtEl>
                                          <p:spTgt spid="8">
                                            <p:txEl>
                                              <p:pRg st="7" end="7"/>
                                            </p:txEl>
                                          </p:spTgt>
                                        </p:tgtEl>
                                      </p:cBhvr>
                                    </p:animEffect>
                                  </p:childTnLst>
                                </p:cTn>
                              </p:par>
                            </p:childTnLst>
                          </p:cTn>
                        </p:par>
                        <p:par>
                          <p:cTn id="36" fill="hold">
                            <p:stCondLst>
                              <p:cond delay="24000"/>
                            </p:stCondLst>
                            <p:childTnLst>
                              <p:par>
                                <p:cTn id="37" presetID="10" presetClass="entr" presetSubtype="0" fill="hold"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3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Consistency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1600200"/>
            <a:ext cx="8763000" cy="34778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Your potential is not</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an event, goal or product</a:t>
            </a:r>
          </a:p>
          <a:p>
            <a:pPr algn="ctr"/>
            <a:endPar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Your potential is a constant journey</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of discovery, growth and insight</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Discipline Keeps You Going</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0" name="Picture 9" descr="consistency.jpg"/>
          <p:cNvPicPr>
            <a:picLocks noChangeAspect="1"/>
          </p:cNvPicPr>
          <p:nvPr/>
        </p:nvPicPr>
        <p:blipFill>
          <a:blip r:embed="rId2" cstate="print"/>
          <a:stretch>
            <a:fillRect/>
          </a:stretch>
        </p:blipFill>
        <p:spPr>
          <a:xfrm>
            <a:off x="7543800" y="5791200"/>
            <a:ext cx="1409701" cy="8845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Consistency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Discipline Keeps You going</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981200"/>
            <a:ext cx="8686800" cy="2438400"/>
          </a:xfrm>
          <a:prstGeom prst="cloudCallout">
            <a:avLst>
              <a:gd name="adj1" fmla="val 27864"/>
              <a:gd name="adj2" fmla="val 6418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311041" y="2618616"/>
            <a:ext cx="8411429" cy="1077218"/>
          </a:xfrm>
          <a:prstGeom prst="rect">
            <a:avLst/>
          </a:prstGeom>
          <a:noFill/>
        </p:spPr>
        <p:txBody>
          <a:bodyPr wrap="square" rtlCol="0">
            <a:spAutoFit/>
          </a:bodyPr>
          <a:lstStyle/>
          <a:p>
            <a:pPr algn="ctr"/>
            <a:r>
              <a:rPr lang="en-US" sz="3200" b="1" i="1" dirty="0" smtClean="0">
                <a:latin typeface="Times New Roman" pitchFamily="18" charset="0"/>
                <a:cs typeface="Times New Roman" pitchFamily="18" charset="0"/>
              </a:rPr>
              <a:t>“If you develop the habits of success,</a:t>
            </a:r>
          </a:p>
          <a:p>
            <a:pPr algn="ctr"/>
            <a:r>
              <a:rPr lang="en-US" sz="3200" b="1" i="1" dirty="0" smtClean="0">
                <a:latin typeface="Times New Roman" pitchFamily="18" charset="0"/>
                <a:cs typeface="Times New Roman" pitchFamily="18" charset="0"/>
              </a:rPr>
              <a:t>you’ll make success a habit.”</a:t>
            </a:r>
            <a:endParaRPr lang="en-US" sz="3200" b="1" i="1" spc="100" dirty="0" smtClean="0">
              <a:latin typeface="Times New Roman" pitchFamily="18" charset="0"/>
              <a:cs typeface="Times New Roman" pitchFamily="18" charset="0"/>
            </a:endParaRPr>
          </a:p>
        </p:txBody>
      </p:sp>
      <p:sp>
        <p:nvSpPr>
          <p:cNvPr id="14" name="Rectangle 13"/>
          <p:cNvSpPr/>
          <p:nvPr/>
        </p:nvSpPr>
        <p:spPr>
          <a:xfrm>
            <a:off x="4724400" y="5943600"/>
            <a:ext cx="2443939"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Michael Angier</a:t>
            </a:r>
            <a:endParaRPr lang="en-US" sz="2400" dirty="0">
              <a:solidFill>
                <a:schemeClr val="bg1"/>
              </a:solidFill>
              <a:latin typeface="Times New Roman" pitchFamily="18" charset="0"/>
              <a:cs typeface="Times New Roman" pitchFamily="18" charset="0"/>
            </a:endParaRPr>
          </a:p>
        </p:txBody>
      </p:sp>
      <p:pic>
        <p:nvPicPr>
          <p:cNvPr id="10" name="Picture 9" descr="MichaelAngier.jpg"/>
          <p:cNvPicPr>
            <a:picLocks noChangeAspect="1"/>
          </p:cNvPicPr>
          <p:nvPr/>
        </p:nvPicPr>
        <p:blipFill>
          <a:blip r:embed="rId2" cstate="print"/>
          <a:stretch>
            <a:fillRect/>
          </a:stretch>
        </p:blipFill>
        <p:spPr>
          <a:xfrm>
            <a:off x="7239000" y="4608702"/>
            <a:ext cx="1447800" cy="1954024"/>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Environment</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Growth Survives In</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Conducive Surroundings </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environment.jpg"/>
          <p:cNvPicPr>
            <a:picLocks noChangeAspect="1"/>
          </p:cNvPicPr>
          <p:nvPr/>
        </p:nvPicPr>
        <p:blipFill>
          <a:blip r:embed="rId2" cstate="print"/>
          <a:stretch>
            <a:fillRect/>
          </a:stretch>
        </p:blipFill>
        <p:spPr>
          <a:xfrm>
            <a:off x="1219200" y="1143000"/>
            <a:ext cx="6703549" cy="5031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685800" y="228600"/>
            <a:ext cx="7848600" cy="830997"/>
          </a:xfrm>
          <a:prstGeom prst="rect">
            <a:avLst/>
          </a:prstGeom>
          <a:noFill/>
        </p:spPr>
        <p:txBody>
          <a:bodyPr wrap="square" rtlCol="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Time For A Change</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Environment</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Not A Victim</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676400"/>
            <a:ext cx="8686800" cy="2895600"/>
          </a:xfrm>
          <a:prstGeom prst="cloudCallout">
            <a:avLst>
              <a:gd name="adj1" fmla="val 31692"/>
              <a:gd name="adj2" fmla="val 5996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72387" y="2508167"/>
            <a:ext cx="8411429"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“If you always find yourself at the head of the class, you are in the wrong class”</a:t>
            </a:r>
          </a:p>
          <a:p>
            <a:endParaRPr lang="en-US" dirty="0"/>
          </a:p>
        </p:txBody>
      </p:sp>
      <p:sp>
        <p:nvSpPr>
          <p:cNvPr id="14" name="Rectangle 13"/>
          <p:cNvSpPr/>
          <p:nvPr/>
        </p:nvSpPr>
        <p:spPr>
          <a:xfrm>
            <a:off x="4876800" y="5867400"/>
            <a:ext cx="227498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John Maxwell</a:t>
            </a:r>
            <a:endParaRPr lang="en-US" sz="2400" dirty="0">
              <a:solidFill>
                <a:schemeClr val="bg1"/>
              </a:solidFill>
              <a:latin typeface="Times New Roman" pitchFamily="18" charset="0"/>
              <a:cs typeface="Times New Roman" pitchFamily="18" charset="0"/>
            </a:endParaRPr>
          </a:p>
        </p:txBody>
      </p:sp>
      <p:pic>
        <p:nvPicPr>
          <p:cNvPr id="15" name="Picture 14" descr="maxwell_073.JPG"/>
          <p:cNvPicPr>
            <a:picLocks noChangeAspect="1"/>
          </p:cNvPicPr>
          <p:nvPr/>
        </p:nvPicPr>
        <p:blipFill>
          <a:blip r:embed="rId2" cstate="print"/>
          <a:stretch>
            <a:fillRect/>
          </a:stretch>
        </p:blipFill>
        <p:spPr>
          <a:xfrm>
            <a:off x="7162800" y="4343400"/>
            <a:ext cx="1524000" cy="2286000"/>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Environment</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Change Depends On Your Choices</a:t>
            </a:r>
          </a:p>
        </p:txBody>
      </p:sp>
      <p:sp>
        <p:nvSpPr>
          <p:cNvPr id="8" name="Rectangle 7"/>
          <p:cNvSpPr/>
          <p:nvPr/>
        </p:nvSpPr>
        <p:spPr>
          <a:xfrm>
            <a:off x="381000" y="2133600"/>
            <a:ext cx="8382000" cy="326243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There is a direct connection between Growth and Change</a:t>
            </a:r>
          </a:p>
          <a:p>
            <a:pPr defTabSz="228600">
              <a:spcAft>
                <a:spcPts val="1200"/>
              </a:spcAft>
            </a:pPr>
            <a:r>
              <a:rPr lang="en-US" sz="2400" b="1" dirty="0" smtClean="0">
                <a:solidFill>
                  <a:schemeClr val="bg1"/>
                </a:solidFill>
                <a:latin typeface="Times New Roman" pitchFamily="18" charset="0"/>
                <a:cs typeface="Times New Roman" pitchFamily="18" charset="0"/>
              </a:rPr>
              <a:t>Music</a:t>
            </a:r>
            <a:r>
              <a:rPr lang="en-US" sz="2400" dirty="0" smtClean="0">
                <a:solidFill>
                  <a:schemeClr val="bg1"/>
                </a:solidFill>
                <a:latin typeface="Times New Roman" pitchFamily="18" charset="0"/>
                <a:cs typeface="Times New Roman" pitchFamily="18" charset="0"/>
              </a:rPr>
              <a:t> – What music lifts me up?</a:t>
            </a:r>
          </a:p>
          <a:p>
            <a:pPr defTabSz="228600">
              <a:spcAft>
                <a:spcPts val="1200"/>
              </a:spcAft>
            </a:pPr>
            <a:r>
              <a:rPr lang="en-US" sz="24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Thoughts</a:t>
            </a:r>
            <a:r>
              <a:rPr lang="en-US" sz="2400" dirty="0" smtClean="0">
                <a:solidFill>
                  <a:schemeClr val="bg1"/>
                </a:solidFill>
                <a:latin typeface="Times New Roman" pitchFamily="18" charset="0"/>
                <a:cs typeface="Times New Roman" pitchFamily="18" charset="0"/>
              </a:rPr>
              <a:t> – What ideas move me?</a:t>
            </a:r>
          </a:p>
          <a:p>
            <a:pPr defTabSz="228600">
              <a:spcAft>
                <a:spcPts val="1200"/>
              </a:spcAft>
            </a:pPr>
            <a:r>
              <a:rPr lang="en-US" sz="24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	Experiences </a:t>
            </a:r>
            <a:r>
              <a:rPr lang="en-US" sz="2400" dirty="0" smtClean="0">
                <a:solidFill>
                  <a:schemeClr val="bg1"/>
                </a:solidFill>
                <a:latin typeface="Times New Roman" pitchFamily="18" charset="0"/>
                <a:cs typeface="Times New Roman" pitchFamily="18" charset="0"/>
              </a:rPr>
              <a:t>– What experiences give me energy?</a:t>
            </a:r>
          </a:p>
          <a:p>
            <a:pPr defTabSz="228600">
              <a:spcAft>
                <a:spcPts val="1200"/>
              </a:spcAft>
            </a:pPr>
            <a:r>
              <a:rPr lang="en-US" sz="24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		Friends</a:t>
            </a:r>
            <a:r>
              <a:rPr lang="en-US" sz="2400" dirty="0" smtClean="0">
                <a:solidFill>
                  <a:schemeClr val="bg1"/>
                </a:solidFill>
                <a:latin typeface="Times New Roman" pitchFamily="18" charset="0"/>
                <a:cs typeface="Times New Roman" pitchFamily="18" charset="0"/>
              </a:rPr>
              <a:t> – Who encourages me?</a:t>
            </a:r>
          </a:p>
          <a:p>
            <a:pPr defTabSz="228600">
              <a:spcAft>
                <a:spcPts val="1200"/>
              </a:spcAft>
            </a:pPr>
            <a:r>
              <a:rPr lang="en-US" sz="24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	Recreation </a:t>
            </a:r>
            <a:r>
              <a:rPr lang="en-US" sz="2400" dirty="0" smtClean="0">
                <a:solidFill>
                  <a:schemeClr val="bg1"/>
                </a:solidFill>
                <a:latin typeface="Times New Roman" pitchFamily="18" charset="0"/>
                <a:cs typeface="Times New Roman" pitchFamily="18" charset="0"/>
              </a:rPr>
              <a:t>– What activities give me energy?</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Not A Victim</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16" name="Picture 15" descr="environment.jpg"/>
          <p:cNvPicPr>
            <a:picLocks noChangeAspect="1"/>
          </p:cNvPicPr>
          <p:nvPr/>
        </p:nvPicPr>
        <p:blipFill>
          <a:blip r:embed="rId2" cstate="print"/>
          <a:stretch>
            <a:fillRect/>
          </a:stretch>
        </p:blipFill>
        <p:spPr>
          <a:xfrm>
            <a:off x="7391400" y="5562600"/>
            <a:ext cx="1447800" cy="1086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3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Environment</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Change Depends On Your choices</a:t>
            </a:r>
          </a:p>
        </p:txBody>
      </p:sp>
      <p:sp>
        <p:nvSpPr>
          <p:cNvPr id="8" name="Rectangle 7"/>
          <p:cNvSpPr/>
          <p:nvPr/>
        </p:nvSpPr>
        <p:spPr>
          <a:xfrm>
            <a:off x="381000" y="2133600"/>
            <a:ext cx="8382000" cy="307776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1200"/>
              </a:spcAft>
            </a:pPr>
            <a:r>
              <a:rPr lang="en-US" sz="2400" b="1" dirty="0" smtClean="0">
                <a:solidFill>
                  <a:schemeClr val="bg1"/>
                </a:solidFill>
                <a:latin typeface="Times New Roman" pitchFamily="18" charset="0"/>
                <a:cs typeface="Times New Roman" pitchFamily="18" charset="0"/>
              </a:rPr>
              <a:t>Soul</a:t>
            </a:r>
            <a:r>
              <a:rPr lang="en-US" sz="2400" dirty="0" smtClean="0">
                <a:solidFill>
                  <a:schemeClr val="bg1"/>
                </a:solidFill>
                <a:latin typeface="Times New Roman" pitchFamily="18" charset="0"/>
                <a:cs typeface="Times New Roman" pitchFamily="18" charset="0"/>
              </a:rPr>
              <a:t> – What spiritual exercises strengthen me?</a:t>
            </a:r>
          </a:p>
          <a:p>
            <a:pPr defTabSz="228600">
              <a:spcAft>
                <a:spcPts val="1200"/>
              </a:spcAft>
            </a:pPr>
            <a:r>
              <a:rPr lang="en-US" sz="2400" b="1" dirty="0" smtClean="0">
                <a:solidFill>
                  <a:schemeClr val="bg1"/>
                </a:solidFill>
                <a:latin typeface="Times New Roman" pitchFamily="18" charset="0"/>
                <a:cs typeface="Times New Roman" pitchFamily="18" charset="0"/>
              </a:rPr>
              <a:t>	Hopes</a:t>
            </a:r>
            <a:r>
              <a:rPr lang="en-US" sz="2400" dirty="0" smtClean="0">
                <a:solidFill>
                  <a:schemeClr val="bg1"/>
                </a:solidFill>
                <a:latin typeface="Times New Roman" pitchFamily="18" charset="0"/>
                <a:cs typeface="Times New Roman" pitchFamily="18" charset="0"/>
              </a:rPr>
              <a:t> – What dreams inspire me?</a:t>
            </a:r>
          </a:p>
          <a:p>
            <a:pPr defTabSz="228600">
              <a:spcAft>
                <a:spcPts val="1200"/>
              </a:spcAft>
            </a:pPr>
            <a:r>
              <a:rPr lang="en-US" sz="2400" b="1" dirty="0" smtClean="0">
                <a:solidFill>
                  <a:schemeClr val="bg1"/>
                </a:solidFill>
                <a:latin typeface="Times New Roman" pitchFamily="18" charset="0"/>
                <a:cs typeface="Times New Roman" pitchFamily="18" charset="0"/>
              </a:rPr>
              <a:t>		Home</a:t>
            </a:r>
            <a:r>
              <a:rPr lang="en-US" sz="2400" dirty="0" smtClean="0">
                <a:solidFill>
                  <a:schemeClr val="bg1"/>
                </a:solidFill>
                <a:latin typeface="Times New Roman" pitchFamily="18" charset="0"/>
                <a:cs typeface="Times New Roman" pitchFamily="18" charset="0"/>
              </a:rPr>
              <a:t> – What family members care for me?</a:t>
            </a:r>
          </a:p>
          <a:p>
            <a:pPr defTabSz="228600">
              <a:spcAft>
                <a:spcPts val="1200"/>
              </a:spcAft>
            </a:pPr>
            <a:r>
              <a:rPr lang="en-US" sz="2400" b="1" dirty="0" smtClean="0">
                <a:solidFill>
                  <a:schemeClr val="bg1"/>
                </a:solidFill>
                <a:latin typeface="Times New Roman" pitchFamily="18" charset="0"/>
                <a:cs typeface="Times New Roman" pitchFamily="18" charset="0"/>
              </a:rPr>
              <a:t>			Giftedness</a:t>
            </a:r>
            <a:r>
              <a:rPr lang="en-US" sz="2400" dirty="0" smtClean="0">
                <a:solidFill>
                  <a:schemeClr val="bg1"/>
                </a:solidFill>
                <a:latin typeface="Times New Roman" pitchFamily="18" charset="0"/>
                <a:cs typeface="Times New Roman" pitchFamily="18" charset="0"/>
              </a:rPr>
              <a:t> – What blessings activate me?</a:t>
            </a:r>
          </a:p>
          <a:p>
            <a:pPr defTabSz="228600">
              <a:spcAft>
                <a:spcPts val="1200"/>
              </a:spcAft>
            </a:pPr>
            <a:r>
              <a:rPr lang="en-US" sz="2400" b="1" dirty="0" smtClean="0">
                <a:solidFill>
                  <a:schemeClr val="bg1"/>
                </a:solidFill>
                <a:latin typeface="Times New Roman" pitchFamily="18" charset="0"/>
                <a:cs typeface="Times New Roman" pitchFamily="18" charset="0"/>
              </a:rPr>
              <a:t>				Memories</a:t>
            </a:r>
            <a:r>
              <a:rPr lang="en-US" sz="2400" dirty="0" smtClean="0">
                <a:solidFill>
                  <a:schemeClr val="bg1"/>
                </a:solidFill>
                <a:latin typeface="Times New Roman" pitchFamily="18" charset="0"/>
                <a:cs typeface="Times New Roman" pitchFamily="18" charset="0"/>
              </a:rPr>
              <a:t> – What memories make me smile?</a:t>
            </a:r>
          </a:p>
          <a:p>
            <a:pPr defTabSz="228600">
              <a:spcAft>
                <a:spcPts val="1200"/>
              </a:spcAft>
            </a:pPr>
            <a:r>
              <a:rPr lang="en-US" sz="2400" b="1" dirty="0" smtClean="0">
                <a:solidFill>
                  <a:schemeClr val="bg1"/>
                </a:solidFill>
                <a:latin typeface="Times New Roman" pitchFamily="18" charset="0"/>
                <a:cs typeface="Times New Roman" pitchFamily="18" charset="0"/>
              </a:rPr>
              <a:t>					Books</a:t>
            </a:r>
            <a:r>
              <a:rPr lang="en-US" sz="2400" dirty="0" smtClean="0">
                <a:solidFill>
                  <a:schemeClr val="bg1"/>
                </a:solidFill>
                <a:latin typeface="Times New Roman" pitchFamily="18" charset="0"/>
                <a:cs typeface="Times New Roman" pitchFamily="18" charset="0"/>
              </a:rPr>
              <a:t> – What have I read that changes me?</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Not A Victim</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environment.jpg"/>
          <p:cNvPicPr>
            <a:picLocks noChangeAspect="1"/>
          </p:cNvPicPr>
          <p:nvPr/>
        </p:nvPicPr>
        <p:blipFill>
          <a:blip r:embed="rId2" cstate="print"/>
          <a:stretch>
            <a:fillRect/>
          </a:stretch>
        </p:blipFill>
        <p:spPr>
          <a:xfrm>
            <a:off x="7391400" y="5562600"/>
            <a:ext cx="1447800" cy="1086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Environment</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Change: You and Your Environment</a:t>
            </a:r>
          </a:p>
        </p:txBody>
      </p:sp>
      <p:sp>
        <p:nvSpPr>
          <p:cNvPr id="8" name="Rectangle 7"/>
          <p:cNvSpPr/>
          <p:nvPr/>
        </p:nvSpPr>
        <p:spPr>
          <a:xfrm>
            <a:off x="685800" y="2133600"/>
            <a:ext cx="8458200" cy="36779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a:spcAft>
                <a:spcPts val="12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Change yourself but not your environment – 	</a:t>
            </a:r>
          </a:p>
          <a:p>
            <a:pPr marL="0" lvl="1" defTabSz="457200">
              <a:spcAft>
                <a:spcPts val="24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smtClean="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Growth will be slow and difficult</a:t>
            </a:r>
          </a:p>
          <a:p>
            <a:pPr marL="0" lvl="1" defTabSz="457200">
              <a:spcAft>
                <a:spcPts val="12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Change your environment but not yourself – 	</a:t>
            </a:r>
          </a:p>
          <a:p>
            <a:pPr marL="0" lvl="1" defTabSz="4572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smtClean="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Growth will be slow and less difficult</a:t>
            </a:r>
          </a:p>
          <a:p>
            <a:pPr marL="0" lvl="1" defTabSz="457200">
              <a:spcAft>
                <a:spcPts val="12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Change your environment and yourself – 	</a:t>
            </a:r>
          </a:p>
          <a:p>
            <a:pPr marL="0" lvl="1" defTabSz="457200"/>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smtClean="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Growth will be faster and more successful</a:t>
            </a:r>
            <a:endParaRPr lang="en-US" sz="2800" b="1" dirty="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Not A Victim</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environment.jpg"/>
          <p:cNvPicPr>
            <a:picLocks noChangeAspect="1"/>
          </p:cNvPicPr>
          <p:nvPr/>
        </p:nvPicPr>
        <p:blipFill>
          <a:blip r:embed="rId2" cstate="print"/>
          <a:stretch>
            <a:fillRect/>
          </a:stretch>
        </p:blipFill>
        <p:spPr>
          <a:xfrm>
            <a:off x="7391400" y="5562600"/>
            <a:ext cx="1447800" cy="1086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3000"/>
                                        <p:tgtEl>
                                          <p:spTgt spid="8">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3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When You’re Losing, Everything </a:t>
            </a:r>
            <a:r>
              <a:rPr lang="en-US" b="1" spc="100" dirty="0" smtClean="0">
                <a:solidFill>
                  <a:srgbClr val="FFFF00"/>
                </a:solidFill>
                <a:latin typeface="Times New Roman"/>
              </a:rPr>
              <a:t>Hurts…</a:t>
            </a:r>
            <a:endParaRPr lang="en-US"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Cloud Callout 6"/>
          <p:cNvSpPr/>
          <p:nvPr/>
        </p:nvSpPr>
        <p:spPr>
          <a:xfrm>
            <a:off x="152400" y="2057400"/>
            <a:ext cx="8686800" cy="2514600"/>
          </a:xfrm>
          <a:prstGeom prst="cloudCallout">
            <a:avLst>
              <a:gd name="adj1" fmla="val 31692"/>
              <a:gd name="adj2" fmla="val 5996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TextBox 5"/>
          <p:cNvSpPr txBox="1"/>
          <p:nvPr/>
        </p:nvSpPr>
        <p:spPr>
          <a:xfrm rot="21291183">
            <a:off x="501420" y="2574691"/>
            <a:ext cx="8195720"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“If Rome wasn’t built in a day,</a:t>
            </a:r>
          </a:p>
          <a:p>
            <a:pPr algn="ctr"/>
            <a:r>
              <a:rPr lang="en-US" sz="3200" b="1" i="1" spc="100" dirty="0" smtClean="0">
                <a:latin typeface="Times New Roman" pitchFamily="18" charset="0"/>
                <a:cs typeface="Times New Roman" pitchFamily="18" charset="0"/>
              </a:rPr>
              <a:t>how long are you willing to give yourself?”</a:t>
            </a:r>
          </a:p>
          <a:p>
            <a:endParaRPr lang="en-US" dirty="0"/>
          </a:p>
        </p:txBody>
      </p:sp>
      <p:sp>
        <p:nvSpPr>
          <p:cNvPr id="8" name="Rectangle 7"/>
          <p:cNvSpPr/>
          <p:nvPr/>
        </p:nvSpPr>
        <p:spPr>
          <a:xfrm>
            <a:off x="5410200" y="762000"/>
            <a:ext cx="3575247"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But Why?</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4876800" y="5867400"/>
            <a:ext cx="227498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John Maxwell</a:t>
            </a:r>
            <a:endParaRPr lang="en-US" sz="2400" dirty="0">
              <a:solidFill>
                <a:schemeClr val="bg1"/>
              </a:solidFill>
              <a:latin typeface="Times New Roman" pitchFamily="18" charset="0"/>
              <a:cs typeface="Times New Roman" pitchFamily="18" charset="0"/>
            </a:endParaRPr>
          </a:p>
        </p:txBody>
      </p:sp>
      <p:pic>
        <p:nvPicPr>
          <p:cNvPr id="11" name="Picture 10" descr="maxwell_073.JPG"/>
          <p:cNvPicPr>
            <a:picLocks noChangeAspect="1"/>
          </p:cNvPicPr>
          <p:nvPr/>
        </p:nvPicPr>
        <p:blipFill>
          <a:blip r:embed="rId2" cstate="print"/>
          <a:stretch>
            <a:fillRect/>
          </a:stretch>
        </p:blipFill>
        <p:spPr>
          <a:xfrm>
            <a:off x="7162800" y="4343400"/>
            <a:ext cx="1524000" cy="2286000"/>
          </a:xfrm>
          <a:prstGeom prst="ellipse">
            <a:avLst/>
          </a:prstGeom>
          <a:ln>
            <a:noFill/>
          </a:ln>
          <a:effectLst>
            <a:outerShdw blurRad="76200" dir="13500000" sy="23000" kx="1200000" algn="br" rotWithShape="0">
              <a:prstClr val="black">
                <a:alpha val="20000"/>
              </a:prstClr>
            </a:outerShdw>
            <a:softEdge rad="112500"/>
          </a:effectLst>
        </p:spPr>
      </p:pic>
      <p:sp>
        <p:nvSpPr>
          <p:cNvPr id="12" name="TextBox 11"/>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Environment</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Not A Victim</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Cloud Callout 9"/>
          <p:cNvSpPr/>
          <p:nvPr/>
        </p:nvSpPr>
        <p:spPr>
          <a:xfrm>
            <a:off x="152400" y="1676400"/>
            <a:ext cx="8686800" cy="2895600"/>
          </a:xfrm>
          <a:prstGeom prst="cloudCallout">
            <a:avLst>
              <a:gd name="adj1" fmla="val 31692"/>
              <a:gd name="adj2" fmla="val 5996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72387" y="2508167"/>
            <a:ext cx="8411429"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“Understand that most people around you</a:t>
            </a:r>
          </a:p>
          <a:p>
            <a:pPr algn="ctr"/>
            <a:r>
              <a:rPr lang="en-US" sz="3200" b="1" i="1" spc="100" dirty="0" smtClean="0">
                <a:latin typeface="Times New Roman" pitchFamily="18" charset="0"/>
                <a:cs typeface="Times New Roman" pitchFamily="18" charset="0"/>
              </a:rPr>
              <a:t>do NOT want you to change”</a:t>
            </a:r>
          </a:p>
          <a:p>
            <a:endParaRPr lang="en-US" dirty="0"/>
          </a:p>
        </p:txBody>
      </p:sp>
      <p:sp>
        <p:nvSpPr>
          <p:cNvPr id="14" name="Rectangle 13"/>
          <p:cNvSpPr/>
          <p:nvPr/>
        </p:nvSpPr>
        <p:spPr>
          <a:xfrm>
            <a:off x="4876800" y="5867400"/>
            <a:ext cx="227498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John Maxwell</a:t>
            </a:r>
            <a:endParaRPr lang="en-US" sz="2400" dirty="0">
              <a:solidFill>
                <a:schemeClr val="bg1"/>
              </a:solidFill>
              <a:latin typeface="Times New Roman" pitchFamily="18" charset="0"/>
              <a:cs typeface="Times New Roman" pitchFamily="18" charset="0"/>
            </a:endParaRPr>
          </a:p>
        </p:txBody>
      </p:sp>
      <p:pic>
        <p:nvPicPr>
          <p:cNvPr id="15" name="Picture 14" descr="maxwell_073.JPG"/>
          <p:cNvPicPr>
            <a:picLocks noChangeAspect="1"/>
          </p:cNvPicPr>
          <p:nvPr/>
        </p:nvPicPr>
        <p:blipFill>
          <a:blip r:embed="rId2" cstate="print"/>
          <a:stretch>
            <a:fillRect/>
          </a:stretch>
        </p:blipFill>
        <p:spPr>
          <a:xfrm>
            <a:off x="7162800" y="4343400"/>
            <a:ext cx="1524000" cy="2286000"/>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Environment</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Change The People Around You</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Not A Victim</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environment.jpg"/>
          <p:cNvPicPr>
            <a:picLocks noChangeAspect="1"/>
          </p:cNvPicPr>
          <p:nvPr/>
        </p:nvPicPr>
        <p:blipFill>
          <a:blip r:embed="rId2" cstate="print"/>
          <a:stretch>
            <a:fillRect/>
          </a:stretch>
        </p:blipFill>
        <p:spPr>
          <a:xfrm>
            <a:off x="7391400" y="5562600"/>
            <a:ext cx="1447800" cy="1086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Rectangle 9"/>
          <p:cNvSpPr/>
          <p:nvPr/>
        </p:nvSpPr>
        <p:spPr>
          <a:xfrm>
            <a:off x="381000" y="2133600"/>
            <a:ext cx="8382000" cy="473975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We are the combined average of the five people we hang around the most</a:t>
            </a:r>
          </a:p>
          <a:p>
            <a:pPr defTabSz="228600">
              <a:spcAft>
                <a:spcPts val="12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Find at least one person who will:</a:t>
            </a:r>
          </a:p>
          <a:p>
            <a:pPr defTabSz="228600">
              <a:spcAft>
                <a:spcPts val="120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Love you unconditionally</a:t>
            </a:r>
          </a:p>
          <a:p>
            <a:pPr defTabSz="228600">
              <a:spcAft>
                <a:spcPts val="120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Desire your success</a:t>
            </a:r>
          </a:p>
          <a:p>
            <a:pPr defTabSz="228600">
              <a:spcAft>
                <a:spcPts val="120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Be mature</a:t>
            </a:r>
          </a:p>
          <a:p>
            <a:pPr defTabSz="228600">
              <a:spcAft>
                <a:spcPts val="120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Ask you agreed upon questions</a:t>
            </a:r>
          </a:p>
          <a:p>
            <a:pPr defTabSz="228600">
              <a:spcAft>
                <a:spcPts val="120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Help you when you need help</a:t>
            </a:r>
          </a:p>
          <a:p>
            <a:pPr defTabSz="228600">
              <a:spcAft>
                <a:spcPts val="2400"/>
              </a:spcAft>
            </a:pPr>
            <a:endParaRPr lang="en-US" sz="2400" dirty="0" smtClean="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3000"/>
                                        <p:tgtEl>
                                          <p:spTgt spid="10">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3000"/>
                                        <p:tgtEl>
                                          <p:spTgt spid="10">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3000"/>
                                        <p:tgtEl>
                                          <p:spTgt spid="10">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3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Environment</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Change Yourself In Your New Environment</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Not A Victim</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environment.jpg"/>
          <p:cNvPicPr>
            <a:picLocks noChangeAspect="1"/>
          </p:cNvPicPr>
          <p:nvPr/>
        </p:nvPicPr>
        <p:blipFill>
          <a:blip r:embed="rId2" cstate="print"/>
          <a:stretch>
            <a:fillRect/>
          </a:stretch>
        </p:blipFill>
        <p:spPr>
          <a:xfrm>
            <a:off x="7391400" y="5562600"/>
            <a:ext cx="1447800" cy="1086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Rectangle 9"/>
          <p:cNvSpPr/>
          <p:nvPr/>
        </p:nvSpPr>
        <p:spPr>
          <a:xfrm>
            <a:off x="381000" y="2133600"/>
            <a:ext cx="8382000" cy="326243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Make your growth public</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Set milestones for your growth</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Focus on the moment</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Move forward despite criticism</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defTabSz="228600">
              <a:spcAft>
                <a:spcPts val="2400"/>
              </a:spcAft>
            </a:pPr>
            <a:endParaRPr lang="en-US" sz="2400" dirty="0" smtClean="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3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ertical Scroll 11"/>
          <p:cNvSpPr/>
          <p:nvPr/>
        </p:nvSpPr>
        <p:spPr>
          <a:xfrm>
            <a:off x="0" y="304800"/>
            <a:ext cx="8991600" cy="6400800"/>
          </a:xfrm>
          <a:prstGeom prst="verticalScrol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14400" y="990600"/>
            <a:ext cx="7162800" cy="95410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A Note To Leaders:</a:t>
            </a:r>
          </a:p>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Create A Culture Where</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p>
        </p:txBody>
      </p:sp>
      <p:sp>
        <p:nvSpPr>
          <p:cNvPr id="10" name="Rectangle 9"/>
          <p:cNvSpPr/>
          <p:nvPr/>
        </p:nvSpPr>
        <p:spPr>
          <a:xfrm>
            <a:off x="1828800" y="2057400"/>
            <a:ext cx="6248400" cy="458587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spcAft>
                <a:spcPts val="600"/>
              </a:spcAft>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Others are ahead of some</a:t>
            </a:r>
          </a:p>
          <a:p>
            <a:pPr lvl="0">
              <a:spcAft>
                <a:spcPts val="600"/>
              </a:spcAft>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Each person is individually challenged</a:t>
            </a:r>
          </a:p>
          <a:p>
            <a:pPr lvl="0">
              <a:spcAft>
                <a:spcPts val="600"/>
              </a:spcAft>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The focus is always forward</a:t>
            </a:r>
          </a:p>
          <a:p>
            <a:pPr lvl="0">
              <a:spcAft>
                <a:spcPts val="600"/>
              </a:spcAft>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The atmosphere is affirming</a:t>
            </a:r>
          </a:p>
          <a:p>
            <a:pPr lvl="0">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Creating a place designed</a:t>
            </a:r>
          </a:p>
          <a:p>
            <a:pPr lvl="0">
              <a:spcAft>
                <a:spcPts val="600"/>
              </a:spcAft>
            </a:pPr>
            <a:r>
              <a:rPr lang="en-US" sz="2200" b="1" dirty="0" smtClean="0">
                <a:solidFill>
                  <a:schemeClr val="bg1">
                    <a:lumMod val="95000"/>
                  </a:schemeClr>
                </a:solidFill>
                <a:latin typeface="Times New Roman" pitchFamily="18" charset="0"/>
                <a:cs typeface="Times New Roman" pitchFamily="18" charset="0"/>
              </a:rPr>
              <a:t>    to keep people out of their comfort zone</a:t>
            </a:r>
          </a:p>
          <a:p>
            <a:pPr lvl="0">
              <a:spcAft>
                <a:spcPts val="600"/>
              </a:spcAft>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Helping everyone stay excited</a:t>
            </a:r>
          </a:p>
          <a:p>
            <a:pPr lvl="0">
              <a:spcAft>
                <a:spcPts val="600"/>
              </a:spcAft>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Remembering that failure is not their enemy</a:t>
            </a:r>
          </a:p>
          <a:p>
            <a:pPr lvl="0">
              <a:spcAft>
                <a:spcPts val="600"/>
              </a:spcAft>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Keep others growing</a:t>
            </a:r>
          </a:p>
          <a:p>
            <a:pPr lvl="0">
              <a:spcAft>
                <a:spcPts val="600"/>
              </a:spcAft>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A place where change is desired</a:t>
            </a:r>
          </a:p>
          <a:p>
            <a:pPr lvl="0">
              <a:spcAft>
                <a:spcPts val="600"/>
              </a:spcAft>
              <a:buFont typeface="Arial" pitchFamily="34" charset="0"/>
              <a:buChar char="•"/>
            </a:pPr>
            <a:r>
              <a:rPr lang="en-US" sz="2200" b="1" dirty="0" smtClean="0">
                <a:solidFill>
                  <a:schemeClr val="bg1">
                    <a:lumMod val="95000"/>
                  </a:schemeClr>
                </a:solidFill>
                <a:latin typeface="Times New Roman" pitchFamily="18" charset="0"/>
                <a:cs typeface="Times New Roman" pitchFamily="18" charset="0"/>
              </a:rPr>
              <a:t>  Growth is modeled and expected</a:t>
            </a:r>
            <a:endParaRPr lang="en-US" sz="2200" b="1" dirty="0">
              <a:solidFill>
                <a:schemeClr val="bg1">
                  <a:lumMod val="95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3000"/>
                                        <p:tgtEl>
                                          <p:spTgt spid="10">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3000"/>
                                        <p:tgtEl>
                                          <p:spTgt spid="10">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3000"/>
                                        <p:tgtEl>
                                          <p:spTgt spid="10">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3000"/>
                                        <p:tgtEl>
                                          <p:spTgt spid="10">
                                            <p:txEl>
                                              <p:pRg st="6" end="6"/>
                                            </p:txEl>
                                          </p:spTgt>
                                        </p:tgtEl>
                                      </p:cBhvr>
                                    </p:animEffect>
                                  </p:childTnLst>
                                </p:cTn>
                              </p:par>
                            </p:childTnLst>
                          </p:cTn>
                        </p:par>
                        <p:par>
                          <p:cTn id="32" fill="hold">
                            <p:stCondLst>
                              <p:cond delay="21000"/>
                            </p:stCondLst>
                            <p:childTnLst>
                              <p:par>
                                <p:cTn id="33" presetID="10" presetClass="entr" presetSubtype="0" fill="hold" nodeType="after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3000"/>
                                        <p:tgtEl>
                                          <p:spTgt spid="10">
                                            <p:txEl>
                                              <p:pRg st="7" end="7"/>
                                            </p:txEl>
                                          </p:spTgt>
                                        </p:tgtEl>
                                      </p:cBhvr>
                                    </p:animEffect>
                                  </p:childTnLst>
                                </p:cTn>
                              </p:par>
                            </p:childTnLst>
                          </p:cTn>
                        </p:par>
                        <p:par>
                          <p:cTn id="36" fill="hold">
                            <p:stCondLst>
                              <p:cond delay="24000"/>
                            </p:stCondLst>
                            <p:childTnLst>
                              <p:par>
                                <p:cTn id="37" presetID="10" presetClass="entr" presetSubtype="0" fill="hold" nodeType="after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3000"/>
                                        <p:tgtEl>
                                          <p:spTgt spid="10">
                                            <p:txEl>
                                              <p:pRg st="8" end="8"/>
                                            </p:txEl>
                                          </p:spTgt>
                                        </p:tgtEl>
                                      </p:cBhvr>
                                    </p:animEffect>
                                  </p:childTnLst>
                                </p:cTn>
                              </p:par>
                            </p:childTnLst>
                          </p:cTn>
                        </p:par>
                        <p:par>
                          <p:cTn id="40" fill="hold">
                            <p:stCondLst>
                              <p:cond delay="27000"/>
                            </p:stCondLst>
                            <p:childTnLst>
                              <p:par>
                                <p:cTn id="41" presetID="10" presetClass="entr" presetSubtype="0" fill="hold" nodeType="after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fade">
                                      <p:cBhvr>
                                        <p:cTn id="43" dur="3000"/>
                                        <p:tgtEl>
                                          <p:spTgt spid="10">
                                            <p:txEl>
                                              <p:pRg st="9" end="9"/>
                                            </p:txEl>
                                          </p:spTgt>
                                        </p:tgtEl>
                                      </p:cBhvr>
                                    </p:animEffect>
                                  </p:childTnLst>
                                </p:cTn>
                              </p:par>
                            </p:childTnLst>
                          </p:cTn>
                        </p:par>
                        <p:par>
                          <p:cTn id="44" fill="hold">
                            <p:stCondLst>
                              <p:cond delay="30000"/>
                            </p:stCondLst>
                            <p:childTnLst>
                              <p:par>
                                <p:cTn id="45" presetID="10" presetClass="entr" presetSubtype="0" fill="hold" nodeType="after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animEffect transition="in" filter="fade">
                                      <p:cBhvr>
                                        <p:cTn id="47" dur="3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Design</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To Maximize Growth</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Develop Strategies</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esign.jpg"/>
          <p:cNvPicPr>
            <a:picLocks noChangeAspect="1"/>
          </p:cNvPicPr>
          <p:nvPr/>
        </p:nvPicPr>
        <p:blipFill>
          <a:blip r:embed="rId2" cstate="print"/>
          <a:stretch>
            <a:fillRect/>
          </a:stretch>
        </p:blipFill>
        <p:spPr>
          <a:xfrm>
            <a:off x="228600" y="1295400"/>
            <a:ext cx="8610600" cy="4419600"/>
          </a:xfrm>
          <a:prstGeom prst="rect">
            <a:avLst/>
          </a:prstGeom>
        </p:spPr>
      </p:pic>
      <p:sp>
        <p:nvSpPr>
          <p:cNvPr id="3" name="TextBox 2"/>
          <p:cNvSpPr txBox="1"/>
          <p:nvPr/>
        </p:nvSpPr>
        <p:spPr>
          <a:xfrm>
            <a:off x="685800" y="228600"/>
            <a:ext cx="7848600" cy="830997"/>
          </a:xfrm>
          <a:prstGeom prst="rect">
            <a:avLst/>
          </a:prstGeom>
          <a:noFill/>
        </p:spPr>
        <p:txBody>
          <a:bodyPr wrap="square" rtlCol="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You Plan You</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4" name="TextBox 3"/>
          <p:cNvSpPr txBox="1"/>
          <p:nvPr/>
        </p:nvSpPr>
        <p:spPr>
          <a:xfrm>
            <a:off x="762000" y="5791200"/>
            <a:ext cx="7848600" cy="830997"/>
          </a:xfrm>
          <a:prstGeom prst="rect">
            <a:avLst/>
          </a:prstGeom>
          <a:noFill/>
        </p:spPr>
        <p:txBody>
          <a:bodyPr wrap="square" rtlCol="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Or Someone Else Will</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Design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Life Lessons </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Life Lessons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Rectangle 9"/>
          <p:cNvSpPr/>
          <p:nvPr/>
        </p:nvSpPr>
        <p:spPr>
          <a:xfrm>
            <a:off x="381000" y="2133600"/>
            <a:ext cx="8382000" cy="366254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Life is very simple, but keeping it that way is difficult</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Make plans according to your values</a:t>
            </a:r>
          </a:p>
          <a:p>
            <a:pPr defTabSz="228600">
              <a:spcAft>
                <a:spcPts val="18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Keeping plans simple can be found in these questions:</a:t>
            </a:r>
          </a:p>
          <a:p>
            <a:pPr defTabSz="228600">
              <a:spcAft>
                <a:spcPts val="12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400" b="1" dirty="0" smtClean="0">
                <a:solidFill>
                  <a:schemeClr val="bg1">
                    <a:lumMod val="95000"/>
                  </a:schemeClr>
                </a:solidFill>
                <a:latin typeface="Times New Roman" pitchFamily="18" charset="0"/>
                <a:cs typeface="Times New Roman" pitchFamily="18" charset="0"/>
              </a:rPr>
              <a:t>Can it be received easily?</a:t>
            </a:r>
          </a:p>
          <a:p>
            <a:pPr defTabSz="228600">
              <a:spcAft>
                <a:spcPts val="1200"/>
              </a:spcAft>
            </a:pPr>
            <a:r>
              <a:rPr lang="en-US" sz="2400" b="1" dirty="0" smtClean="0">
                <a:solidFill>
                  <a:schemeClr val="bg1">
                    <a:lumMod val="95000"/>
                  </a:schemeClr>
                </a:solidFill>
                <a:latin typeface="Times New Roman" pitchFamily="18" charset="0"/>
                <a:cs typeface="Times New Roman" pitchFamily="18" charset="0"/>
              </a:rPr>
              <a:t>	Can it be repeated easily?</a:t>
            </a:r>
          </a:p>
          <a:p>
            <a:pPr defTabSz="228600">
              <a:spcAft>
                <a:spcPts val="1200"/>
              </a:spcAft>
            </a:pPr>
            <a:r>
              <a:rPr lang="en-US" sz="2400" b="1" dirty="0" smtClean="0">
                <a:solidFill>
                  <a:schemeClr val="bg1">
                    <a:lumMod val="95000"/>
                  </a:schemeClr>
                </a:solidFill>
                <a:latin typeface="Times New Roman" pitchFamily="18" charset="0"/>
                <a:cs typeface="Times New Roman" pitchFamily="18" charset="0"/>
              </a:rPr>
              <a:t>	Can it be transferred strategically?</a:t>
            </a:r>
          </a:p>
        </p:txBody>
      </p:sp>
      <p:pic>
        <p:nvPicPr>
          <p:cNvPr id="14" name="Picture 13" descr="design.jpg"/>
          <p:cNvPicPr>
            <a:picLocks noChangeAspect="1"/>
          </p:cNvPicPr>
          <p:nvPr/>
        </p:nvPicPr>
        <p:blipFill>
          <a:blip r:embed="rId2" cstate="print"/>
          <a:stretch>
            <a:fillRect/>
          </a:stretch>
        </p:blipFill>
        <p:spPr>
          <a:xfrm>
            <a:off x="7400290" y="5867400"/>
            <a:ext cx="1435101" cy="76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3000"/>
                                        <p:tgtEl>
                                          <p:spTgt spid="10">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3000"/>
                                        <p:tgtEl>
                                          <p:spTgt spid="10">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3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Design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Life Lessons </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Life Lessons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Rectangle 9"/>
          <p:cNvSpPr/>
          <p:nvPr/>
        </p:nvSpPr>
        <p:spPr>
          <a:xfrm>
            <a:off x="381000" y="2133600"/>
            <a:ext cx="8382000" cy="417037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Designing your life is more important than designing your career</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Life is not a dress rehearsal</a:t>
            </a:r>
          </a:p>
          <a:p>
            <a:pPr defTabSz="228600">
              <a:spcAft>
                <a:spcPts val="12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In planning your life, multiply everything by two</a:t>
            </a:r>
          </a:p>
          <a:p>
            <a:pPr defTabSz="228600">
              <a:spcAft>
                <a:spcPts val="600"/>
              </a:spcAft>
            </a:pPr>
            <a:r>
              <a:rPr lang="en-US" sz="2400" b="1" dirty="0" smtClean="0">
                <a:solidFill>
                  <a:schemeClr val="bg1">
                    <a:lumMod val="95000"/>
                  </a:schemeClr>
                </a:solidFill>
                <a:latin typeface="Times New Roman" pitchFamily="18" charset="0"/>
                <a:cs typeface="Times New Roman" pitchFamily="18" charset="0"/>
              </a:rPr>
              <a:t>	Money</a:t>
            </a:r>
          </a:p>
          <a:p>
            <a:pPr defTabSz="228600">
              <a:spcAft>
                <a:spcPts val="600"/>
              </a:spcAft>
            </a:pPr>
            <a:r>
              <a:rPr lang="en-US" sz="2400" b="1" dirty="0" smtClean="0">
                <a:solidFill>
                  <a:schemeClr val="bg1">
                    <a:lumMod val="95000"/>
                  </a:schemeClr>
                </a:solidFill>
                <a:latin typeface="Times New Roman" pitchFamily="18" charset="0"/>
                <a:cs typeface="Times New Roman" pitchFamily="18" charset="0"/>
              </a:rPr>
              <a:t>		Time	</a:t>
            </a:r>
          </a:p>
          <a:p>
            <a:pPr defTabSz="228600">
              <a:spcAft>
                <a:spcPts val="600"/>
              </a:spcAft>
            </a:pPr>
            <a:r>
              <a:rPr lang="en-US" sz="2400" b="1" dirty="0" smtClean="0">
                <a:solidFill>
                  <a:schemeClr val="bg1">
                    <a:lumMod val="95000"/>
                  </a:schemeClr>
                </a:solidFill>
                <a:latin typeface="Times New Roman" pitchFamily="18" charset="0"/>
                <a:cs typeface="Times New Roman" pitchFamily="18" charset="0"/>
              </a:rPr>
              <a:t>			Energy</a:t>
            </a:r>
          </a:p>
          <a:p>
            <a:pPr defTabSz="228600">
              <a:spcAft>
                <a:spcPts val="2400"/>
              </a:spcAft>
            </a:pPr>
            <a:endParaRPr lang="en-US" sz="2400" dirty="0" smtClean="0">
              <a:solidFill>
                <a:schemeClr val="bg1"/>
              </a:solidFill>
              <a:latin typeface="Times New Roman" pitchFamily="18" charset="0"/>
              <a:cs typeface="Times New Roman" pitchFamily="18" charset="0"/>
            </a:endParaRPr>
          </a:p>
        </p:txBody>
      </p:sp>
      <p:pic>
        <p:nvPicPr>
          <p:cNvPr id="14" name="Picture 13" descr="design.jpg"/>
          <p:cNvPicPr>
            <a:picLocks noChangeAspect="1"/>
          </p:cNvPicPr>
          <p:nvPr/>
        </p:nvPicPr>
        <p:blipFill>
          <a:blip r:embed="rId2" cstate="print"/>
          <a:stretch>
            <a:fillRect/>
          </a:stretch>
        </p:blipFill>
        <p:spPr>
          <a:xfrm>
            <a:off x="7400290" y="5867400"/>
            <a:ext cx="1435101" cy="76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3000"/>
                                        <p:tgtEl>
                                          <p:spTgt spid="10">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3000"/>
                                        <p:tgtEl>
                                          <p:spTgt spid="10">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3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Design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Life Lessons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676400"/>
            <a:ext cx="8686800" cy="2895600"/>
          </a:xfrm>
          <a:prstGeom prst="cloudCallout">
            <a:avLst>
              <a:gd name="adj1" fmla="val 31692"/>
              <a:gd name="adj2" fmla="val 59963"/>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72387" y="2508167"/>
            <a:ext cx="8411429"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“Life comes with neither an instruction manual, nor a chance to warm up”</a:t>
            </a:r>
          </a:p>
          <a:p>
            <a:endParaRPr lang="en-US" dirty="0"/>
          </a:p>
        </p:txBody>
      </p:sp>
      <p:sp>
        <p:nvSpPr>
          <p:cNvPr id="15" name="Rectangle 14"/>
          <p:cNvSpPr/>
          <p:nvPr/>
        </p:nvSpPr>
        <p:spPr>
          <a:xfrm>
            <a:off x="4876800" y="5867400"/>
            <a:ext cx="227498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John Maxwell</a:t>
            </a:r>
            <a:endParaRPr lang="en-US" sz="2400" dirty="0">
              <a:solidFill>
                <a:schemeClr val="bg1"/>
              </a:solidFill>
              <a:latin typeface="Times New Roman" pitchFamily="18" charset="0"/>
              <a:cs typeface="Times New Roman" pitchFamily="18" charset="0"/>
            </a:endParaRPr>
          </a:p>
        </p:txBody>
      </p:sp>
      <p:pic>
        <p:nvPicPr>
          <p:cNvPr id="16" name="Picture 15" descr="maxwell_073.JPG"/>
          <p:cNvPicPr>
            <a:picLocks noChangeAspect="1"/>
          </p:cNvPicPr>
          <p:nvPr/>
        </p:nvPicPr>
        <p:blipFill>
          <a:blip r:embed="rId2" cstate="print"/>
          <a:stretch>
            <a:fillRect/>
          </a:stretch>
        </p:blipFill>
        <p:spPr>
          <a:xfrm>
            <a:off x="7162800" y="4343400"/>
            <a:ext cx="1524000" cy="2286000"/>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85800" y="228600"/>
            <a:ext cx="7848600" cy="830997"/>
          </a:xfrm>
          <a:prstGeom prst="rect">
            <a:avLst/>
          </a:prstGeom>
          <a:noFill/>
        </p:spPr>
        <p:txBody>
          <a:bodyPr wrap="square" rtlCol="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To Develop Strategies</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4" name="TextBox 3"/>
          <p:cNvSpPr txBox="1"/>
          <p:nvPr/>
        </p:nvSpPr>
        <p:spPr>
          <a:xfrm>
            <a:off x="762000" y="5791200"/>
            <a:ext cx="7848600" cy="830997"/>
          </a:xfrm>
          <a:prstGeom prst="rect">
            <a:avLst/>
          </a:prstGeom>
          <a:noFill/>
        </p:spPr>
        <p:txBody>
          <a:bodyPr wrap="square" rtlCol="0">
            <a:spAutoFit/>
          </a:bodyPr>
          <a:lstStyle/>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Develop Systems</a:t>
            </a:r>
            <a:endPar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pic>
        <p:nvPicPr>
          <p:cNvPr id="5" name="Picture 4" descr="systems.jpg"/>
          <p:cNvPicPr>
            <a:picLocks noChangeAspect="1"/>
          </p:cNvPicPr>
          <p:nvPr/>
        </p:nvPicPr>
        <p:blipFill>
          <a:blip r:embed="rId2" cstate="print"/>
          <a:stretch>
            <a:fillRect/>
          </a:stretch>
        </p:blipFill>
        <p:spPr>
          <a:xfrm>
            <a:off x="1676400" y="1295400"/>
            <a:ext cx="5816600" cy="4362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p:cNvSpPr txBox="1"/>
          <p:nvPr/>
        </p:nvSpPr>
        <p:spPr>
          <a:xfrm>
            <a:off x="0" y="0"/>
            <a:ext cx="8915400" cy="923330"/>
          </a:xfrm>
          <a:prstGeom prst="rect">
            <a:avLst/>
          </a:prstGeom>
          <a:noFill/>
        </p:spPr>
        <p:txBody>
          <a:bodyPr wrap="square" rtlCol="0">
            <a:spAutoFit/>
          </a:bodyPr>
          <a:lstStyle/>
          <a:p>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Transition To Intentional Growth</a:t>
            </a:r>
          </a:p>
          <a:p>
            <a:endParaRPr lang="en-US" dirty="0"/>
          </a:p>
        </p:txBody>
      </p:sp>
      <p:sp>
        <p:nvSpPr>
          <p:cNvPr id="6" name="TextBox 5"/>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7" name="Picture 6" descr="Acropolis.jpg"/>
          <p:cNvPicPr>
            <a:picLocks noChangeAspect="1"/>
          </p:cNvPicPr>
          <p:nvPr/>
        </p:nvPicPr>
        <p:blipFill>
          <a:blip r:embed="rId2" cstate="print"/>
          <a:stretch>
            <a:fillRect/>
          </a:stretch>
        </p:blipFill>
        <p:spPr>
          <a:xfrm>
            <a:off x="685800" y="609600"/>
            <a:ext cx="7740650" cy="5802586"/>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Design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To Develop Strategies, Depend On Systems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Design With Systems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Rectangle 9"/>
          <p:cNvSpPr/>
          <p:nvPr/>
        </p:nvSpPr>
        <p:spPr>
          <a:xfrm>
            <a:off x="381000" y="2133600"/>
            <a:ext cx="8382000" cy="120032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Personal growth will come systematically</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Systems are the solutions</a:t>
            </a:r>
            <a:endParaRPr lang="en-US" sz="2400" dirty="0" smtClean="0">
              <a:solidFill>
                <a:schemeClr val="bg1"/>
              </a:solidFill>
              <a:latin typeface="Times New Roman" pitchFamily="18" charset="0"/>
              <a:cs typeface="Times New Roman" pitchFamily="18" charset="0"/>
            </a:endParaRPr>
          </a:p>
        </p:txBody>
      </p:sp>
      <p:pic>
        <p:nvPicPr>
          <p:cNvPr id="9" name="Picture 8" descr="systems.jpg"/>
          <p:cNvPicPr>
            <a:picLocks noChangeAspect="1"/>
          </p:cNvPicPr>
          <p:nvPr/>
        </p:nvPicPr>
        <p:blipFill>
          <a:blip r:embed="rId2" cstate="print"/>
          <a:stretch>
            <a:fillRect/>
          </a:stretch>
        </p:blipFill>
        <p:spPr>
          <a:xfrm>
            <a:off x="7315200" y="5486400"/>
            <a:ext cx="1549400" cy="1162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Design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Effective Systems Include:</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Design With Systems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Rectangle 9"/>
          <p:cNvSpPr/>
          <p:nvPr/>
        </p:nvSpPr>
        <p:spPr>
          <a:xfrm>
            <a:off x="381000" y="2133600"/>
            <a:ext cx="8382000" cy="400109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Considering the big picture</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Make use of our priorities</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 good measure of the outcome</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Application – What now?</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Promote consistency</a:t>
            </a:r>
          </a:p>
          <a:p>
            <a:pPr defTabSz="228600">
              <a:spcAft>
                <a:spcPts val="2400"/>
              </a:spcAft>
            </a:pPr>
            <a:endParaRPr lang="en-US" sz="2400" dirty="0" smtClean="0">
              <a:solidFill>
                <a:schemeClr val="bg1"/>
              </a:solidFill>
              <a:latin typeface="Times New Roman" pitchFamily="18" charset="0"/>
              <a:cs typeface="Times New Roman" pitchFamily="18" charset="0"/>
            </a:endParaRPr>
          </a:p>
        </p:txBody>
      </p:sp>
      <p:pic>
        <p:nvPicPr>
          <p:cNvPr id="9" name="Picture 8" descr="systems.jpg"/>
          <p:cNvPicPr>
            <a:picLocks noChangeAspect="1"/>
          </p:cNvPicPr>
          <p:nvPr/>
        </p:nvPicPr>
        <p:blipFill>
          <a:blip r:embed="rId2" cstate="print"/>
          <a:stretch>
            <a:fillRect/>
          </a:stretch>
        </p:blipFill>
        <p:spPr>
          <a:xfrm>
            <a:off x="7315200" y="5486400"/>
            <a:ext cx="1549400" cy="1162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3000"/>
                                        <p:tgtEl>
                                          <p:spTgt spid="10">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3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Pain</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Good Management Of Bad Experiences</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Leads To Great Growth</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kick pain.jpg"/>
          <p:cNvPicPr>
            <a:picLocks noChangeAspect="1"/>
          </p:cNvPicPr>
          <p:nvPr/>
        </p:nvPicPr>
        <p:blipFill>
          <a:blip r:embed="rId2" cstate="print"/>
          <a:stretch>
            <a:fillRect/>
          </a:stretch>
        </p:blipFill>
        <p:spPr>
          <a:xfrm>
            <a:off x="304800" y="1143000"/>
            <a:ext cx="4572000" cy="2857500"/>
          </a:xfrm>
          <a:prstGeom prst="rect">
            <a:avLst/>
          </a:prstGeom>
        </p:spPr>
      </p:pic>
      <p:pic>
        <p:nvPicPr>
          <p:cNvPr id="3" name="Picture 2" descr="skate pain.jpg"/>
          <p:cNvPicPr>
            <a:picLocks noChangeAspect="1"/>
          </p:cNvPicPr>
          <p:nvPr/>
        </p:nvPicPr>
        <p:blipFill>
          <a:blip r:embed="rId3" cstate="print"/>
          <a:stretch>
            <a:fillRect/>
          </a:stretch>
        </p:blipFill>
        <p:spPr>
          <a:xfrm>
            <a:off x="4343400" y="3352800"/>
            <a:ext cx="4589930" cy="3048000"/>
          </a:xfrm>
          <a:prstGeom prst="rect">
            <a:avLst/>
          </a:prstGeom>
        </p:spPr>
      </p:pic>
      <p:sp>
        <p:nvSpPr>
          <p:cNvPr id="4" name="TextBox 3"/>
          <p:cNvSpPr txBox="1"/>
          <p:nvPr/>
        </p:nvSpPr>
        <p:spPr>
          <a:xfrm>
            <a:off x="457200" y="457200"/>
            <a:ext cx="4191000" cy="584775"/>
          </a:xfrm>
          <a:prstGeom prst="rect">
            <a:avLst/>
          </a:prstGeom>
          <a:noFill/>
        </p:spPr>
        <p:txBody>
          <a:bodyPr wrap="square" rtlCol="0">
            <a:spAutoFit/>
          </a:bodyPr>
          <a:lstStyle/>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This is gonna hurt…</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
        <p:nvSpPr>
          <p:cNvPr id="5" name="TextBox 4"/>
          <p:cNvSpPr txBox="1"/>
          <p:nvPr/>
        </p:nvSpPr>
        <p:spPr>
          <a:xfrm>
            <a:off x="5791200" y="2667000"/>
            <a:ext cx="2895600" cy="584775"/>
          </a:xfrm>
          <a:prstGeom prst="rect">
            <a:avLst/>
          </a:prstGeom>
          <a:noFill/>
        </p:spPr>
        <p:txBody>
          <a:bodyPr wrap="square" rtlCol="0">
            <a:spAutoFit/>
          </a:bodyPr>
          <a:lstStyle/>
          <a:p>
            <a:pPr algn="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So is this…</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ppt_x</p:attrName>
                                        </p:attrNameLst>
                                      </p:cBhvr>
                                      <p:tavLst>
                                        <p:tav tm="0">
                                          <p:val>
                                            <p:strVal val="#ppt_x"/>
                                          </p:val>
                                        </p:tav>
                                        <p:tav tm="100000">
                                          <p:val>
                                            <p:strVal val="#ppt_x"/>
                                          </p:val>
                                        </p:tav>
                                      </p:tavLst>
                                    </p:anim>
                                    <p:anim calcmode="lin" valueType="num">
                                      <p:cBhvr>
                                        <p:cTn id="12"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2" presetClass="entr" presetSubtype="4"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slide(fromBottom)">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Pain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Truth About Bad Experiences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Manage Bad Experiences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Rectangle 9"/>
          <p:cNvSpPr/>
          <p:nvPr/>
        </p:nvSpPr>
        <p:spPr>
          <a:xfrm>
            <a:off x="381000" y="2133600"/>
            <a:ext cx="8382000" cy="258532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Everyone has them</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No one likes them</a:t>
            </a:r>
          </a:p>
          <a:p>
            <a:pP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Few will make bad experiences positive experiences</a:t>
            </a:r>
          </a:p>
          <a:p>
            <a:pPr defTabSz="228600">
              <a:spcAft>
                <a:spcPts val="2400"/>
              </a:spcAft>
            </a:pPr>
            <a:endParaRPr lang="en-US" sz="2400" dirty="0" smtClean="0">
              <a:solidFill>
                <a:schemeClr val="bg1"/>
              </a:solidFill>
              <a:latin typeface="Times New Roman" pitchFamily="18" charset="0"/>
              <a:cs typeface="Times New Roman" pitchFamily="18" charset="0"/>
            </a:endParaRPr>
          </a:p>
        </p:txBody>
      </p:sp>
      <p:pic>
        <p:nvPicPr>
          <p:cNvPr id="12" name="Picture 11" descr="sad.jpg"/>
          <p:cNvPicPr>
            <a:picLocks noChangeAspect="1"/>
          </p:cNvPicPr>
          <p:nvPr/>
        </p:nvPicPr>
        <p:blipFill>
          <a:blip r:embed="rId2" cstate="print"/>
          <a:stretch>
            <a:fillRect/>
          </a:stretch>
        </p:blipFill>
        <p:spPr>
          <a:xfrm>
            <a:off x="7467600" y="5486400"/>
            <a:ext cx="1333500" cy="1162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Pain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Pain File</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Manage Bad Experiences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Rectangle 9"/>
          <p:cNvSpPr/>
          <p:nvPr/>
        </p:nvSpPr>
        <p:spPr>
          <a:xfrm>
            <a:off x="381000" y="2133600"/>
            <a:ext cx="8610600" cy="317009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Inexperience – </a:t>
            </a:r>
            <a:r>
              <a:rPr lang="en-US" sz="2000" b="1" i="1" dirty="0" smtClean="0">
                <a:solidFill>
                  <a:schemeClr val="bg1">
                    <a:lumMod val="95000"/>
                  </a:schemeClr>
                </a:solidFill>
                <a:latin typeface="Times New Roman" pitchFamily="18" charset="0"/>
                <a:cs typeface="Times New Roman" pitchFamily="18" charset="0"/>
              </a:rPr>
              <a:t>“I have never been through that”</a:t>
            </a:r>
            <a:endPar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endParaRPr>
          </a:p>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Incompetence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“I should have seen that coming”</a:t>
            </a:r>
          </a:p>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Disappointment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“I wish it had never happened”</a:t>
            </a:r>
          </a:p>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Conflict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“Human encounter doesn’t always feel good”</a:t>
            </a:r>
            <a:endParaRPr 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Change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“I didn’t want that to happen”</a:t>
            </a:r>
          </a:p>
        </p:txBody>
      </p:sp>
      <p:pic>
        <p:nvPicPr>
          <p:cNvPr id="12" name="Picture 11" descr="sad.jpg"/>
          <p:cNvPicPr>
            <a:picLocks noChangeAspect="1"/>
          </p:cNvPicPr>
          <p:nvPr/>
        </p:nvPicPr>
        <p:blipFill>
          <a:blip r:embed="rId2" cstate="print"/>
          <a:stretch>
            <a:fillRect/>
          </a:stretch>
        </p:blipFill>
        <p:spPr>
          <a:xfrm>
            <a:off x="7467600" y="5486400"/>
            <a:ext cx="1333500" cy="1162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3000"/>
                                        <p:tgtEl>
                                          <p:spTgt spid="10">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3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Pain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Pain File</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Manage Bad Experiences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Rectangle 9"/>
          <p:cNvSpPr/>
          <p:nvPr/>
        </p:nvSpPr>
        <p:spPr>
          <a:xfrm>
            <a:off x="381000" y="2133600"/>
            <a:ext cx="8382000" cy="312393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Bad Health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“I lost what I thought I would always have”</a:t>
            </a:r>
          </a:p>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Hard Decisions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“You can’t make everyone happy”</a:t>
            </a:r>
          </a:p>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Financial Loss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“If I could only get that back”</a:t>
            </a:r>
          </a:p>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Relationship Losses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“Some people will grow in a different direction than I”</a:t>
            </a:r>
          </a:p>
        </p:txBody>
      </p:sp>
      <p:pic>
        <p:nvPicPr>
          <p:cNvPr id="12" name="Picture 11" descr="sad.jpg"/>
          <p:cNvPicPr>
            <a:picLocks noChangeAspect="1"/>
          </p:cNvPicPr>
          <p:nvPr/>
        </p:nvPicPr>
        <p:blipFill>
          <a:blip r:embed="rId2" cstate="print"/>
          <a:stretch>
            <a:fillRect/>
          </a:stretch>
        </p:blipFill>
        <p:spPr>
          <a:xfrm>
            <a:off x="7467600" y="5486400"/>
            <a:ext cx="1333500" cy="1162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3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Pain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Pain File</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Manage Bad Experiences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Rectangle 9"/>
          <p:cNvSpPr/>
          <p:nvPr/>
        </p:nvSpPr>
        <p:spPr>
          <a:xfrm>
            <a:off x="381000" y="2133600"/>
            <a:ext cx="8382000" cy="215443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Not Being Number One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“I deserved to be there”</a:t>
            </a:r>
            <a:endParaRPr lang="en-US" sz="2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Traveling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“When I am away, I feel…”</a:t>
            </a:r>
            <a:endParaRPr lang="en-US" sz="2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marL="0" lvl="1" defTabSz="228600">
              <a:spcAft>
                <a:spcPts val="1800"/>
              </a:spcAft>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Pain of Responsibility – </a:t>
            </a:r>
            <a:r>
              <a:rPr lang="en-US" sz="2000" b="1" i="1" dirty="0" smtClean="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rPr>
              <a:t>“They expect so much from me”</a:t>
            </a:r>
            <a:endParaRPr lang="en-US" sz="2000" b="1" i="1" dirty="0">
              <a:ln w="11430"/>
              <a:solidFill>
                <a:schemeClr val="bg1">
                  <a:lumMod val="95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2" name="Picture 11" descr="sad.jpg"/>
          <p:cNvPicPr>
            <a:picLocks noChangeAspect="1"/>
          </p:cNvPicPr>
          <p:nvPr/>
        </p:nvPicPr>
        <p:blipFill>
          <a:blip r:embed="rId2" cstate="print"/>
          <a:stretch>
            <a:fillRect/>
          </a:stretch>
        </p:blipFill>
        <p:spPr>
          <a:xfrm>
            <a:off x="7467600" y="5486400"/>
            <a:ext cx="1333500" cy="1162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Pain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Turn Your Pain Into Gain</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Your Choice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Pain-Gain.png"/>
          <p:cNvPicPr>
            <a:picLocks noChangeAspect="1"/>
          </p:cNvPicPr>
          <p:nvPr/>
        </p:nvPicPr>
        <p:blipFill>
          <a:blip r:embed="rId2" cstate="print"/>
          <a:stretch>
            <a:fillRect/>
          </a:stretch>
        </p:blipFill>
        <p:spPr>
          <a:xfrm>
            <a:off x="7239000" y="5562600"/>
            <a:ext cx="1600200" cy="10417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Rectangle 13"/>
          <p:cNvSpPr/>
          <p:nvPr/>
        </p:nvSpPr>
        <p:spPr>
          <a:xfrm>
            <a:off x="533400" y="2133600"/>
            <a:ext cx="8229600" cy="349326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Choose a positive life stance</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bg1"/>
                </a:solidFill>
                <a:latin typeface="Times New Roman" pitchFamily="18" charset="0"/>
                <a:cs typeface="Times New Roman" pitchFamily="18" charset="0"/>
              </a:rPr>
              <a:t>Decide that life is basically good</a:t>
            </a:r>
          </a:p>
          <a:p>
            <a:pPr defTabSz="228600">
              <a:spcAft>
                <a:spcPts val="6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Embrace and develop your creativity</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Being creative will often show you the way</a:t>
            </a:r>
          </a:p>
          <a:p>
            <a:pPr defTabSz="228600">
              <a:spcAft>
                <a:spcPts val="6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Embrace the value of bad experiences</a:t>
            </a:r>
          </a:p>
          <a:p>
            <a:pPr defTabSz="228600">
              <a:spcAft>
                <a:spcPts val="12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We all face difficulties, but we do not all learn from them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Pain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Turn Your Pain Into Gain</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Your Choice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Pain-Gain.png"/>
          <p:cNvPicPr>
            <a:picLocks noChangeAspect="1"/>
          </p:cNvPicPr>
          <p:nvPr/>
        </p:nvPicPr>
        <p:blipFill>
          <a:blip r:embed="rId2" cstate="print"/>
          <a:stretch>
            <a:fillRect/>
          </a:stretch>
        </p:blipFill>
        <p:spPr>
          <a:xfrm>
            <a:off x="7239000" y="5562600"/>
            <a:ext cx="1600200" cy="10417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Rectangle 13"/>
          <p:cNvSpPr/>
          <p:nvPr/>
        </p:nvSpPr>
        <p:spPr>
          <a:xfrm>
            <a:off x="381000" y="2133600"/>
            <a:ext cx="8382000" cy="3416320"/>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Make good changes after bad experiences</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Release resentment</a:t>
            </a:r>
          </a:p>
          <a:p>
            <a:pPr defTabSz="228600">
              <a:spcAft>
                <a:spcPts val="6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Take responsibility for your life</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Victim or victor?</a:t>
            </a:r>
          </a:p>
          <a:p>
            <a:pPr algn="ctr" defTabSz="228600">
              <a:spcAft>
                <a:spcPts val="24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The truth about being accountable and responsible for one’s life is that very few are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Intentionality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64770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Ask The Big Questions Now</a:t>
            </a:r>
          </a:p>
        </p:txBody>
      </p:sp>
      <p:sp>
        <p:nvSpPr>
          <p:cNvPr id="8" name="Rectangle 7"/>
          <p:cNvSpPr/>
          <p:nvPr/>
        </p:nvSpPr>
        <p:spPr>
          <a:xfrm>
            <a:off x="609600" y="2133600"/>
            <a:ext cx="8153400" cy="2970044"/>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Where do you want to go in life?</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What direction do you want to go?</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What’s the farthest you can imagine going?</a:t>
            </a:r>
          </a:p>
          <a:p>
            <a:pPr defTabSz="228600">
              <a:spcAft>
                <a:spcPts val="3000"/>
              </a:spcAft>
            </a:pPr>
            <a:r>
              <a:rPr lang="en-US" sz="2800" b="1" dirty="0" smtClean="0">
                <a:ln/>
                <a:solidFill>
                  <a:schemeClr val="accent3"/>
                </a:solidFill>
                <a:effectLst>
                  <a:glow rad="45500">
                    <a:schemeClr val="accent1">
                      <a:satMod val="220000"/>
                      <a:alpha val="35000"/>
                    </a:schemeClr>
                  </a:glow>
                </a:effectLst>
                <a:latin typeface="Times New Roman" pitchFamily="18" charset="0"/>
                <a:cs typeface="Times New Roman" pitchFamily="18" charset="0"/>
              </a:rPr>
              <a:t>			How long will it take?</a:t>
            </a:r>
            <a:endParaRPr lang="en-US" sz="2000" b="1" dirty="0" smtClean="0">
              <a:ln w="11430" cmpd="sng">
                <a:solidFill>
                  <a:schemeClr val="accent1">
                    <a:tint val="10000"/>
                  </a:schemeClr>
                </a:solidFill>
                <a:prstDash val="solid"/>
                <a:miter lim="800000"/>
              </a:ln>
              <a:solidFill>
                <a:schemeClr val="bg1">
                  <a:lumMod val="95000"/>
                </a:schemeClr>
              </a:solidFill>
              <a:effectLst>
                <a:glow rad="45500">
                  <a:schemeClr val="accent1">
                    <a:satMod val="220000"/>
                    <a:alpha val="35000"/>
                  </a:schemeClr>
                </a:glow>
              </a:effectLst>
              <a:latin typeface="Times New Roman" pitchFamily="18" charset="0"/>
              <a:cs typeface="Times New Roman" pitchFamily="18" charset="0"/>
            </a:endParaRP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Times New Roman" pitchFamily="18" charset="0"/>
              </a:rPr>
              <a:t>Do You Have a Plan To Grow?</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Acropolis.jpg"/>
          <p:cNvPicPr>
            <a:picLocks noChangeAspect="1"/>
          </p:cNvPicPr>
          <p:nvPr/>
        </p:nvPicPr>
        <p:blipFill>
          <a:blip r:embed="rId2" cstate="print"/>
          <a:stretch>
            <a:fillRect/>
          </a:stretch>
        </p:blipFill>
        <p:spPr>
          <a:xfrm>
            <a:off x="7391400" y="5562600"/>
            <a:ext cx="1447800" cy="10853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3000"/>
                                        <p:tgtEl>
                                          <p:spTgt spid="8">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3000"/>
                                        <p:tgtEl>
                                          <p:spTgt spid="8">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Pain</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Your Choice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Cloud Callout 9"/>
          <p:cNvSpPr/>
          <p:nvPr/>
        </p:nvSpPr>
        <p:spPr>
          <a:xfrm>
            <a:off x="1143000" y="1981200"/>
            <a:ext cx="6934200" cy="2209800"/>
          </a:xfrm>
          <a:prstGeom prst="cloudCallout">
            <a:avLst>
              <a:gd name="adj1" fmla="val 31692"/>
              <a:gd name="adj2" fmla="val 82534"/>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72387" y="2508167"/>
            <a:ext cx="8411429"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“Life begins at the end</a:t>
            </a:r>
          </a:p>
          <a:p>
            <a:pPr algn="ctr"/>
            <a:r>
              <a:rPr lang="en-US" sz="3200" b="1" i="1" spc="100" dirty="0" smtClean="0">
                <a:latin typeface="Times New Roman" pitchFamily="18" charset="0"/>
                <a:cs typeface="Times New Roman" pitchFamily="18" charset="0"/>
              </a:rPr>
              <a:t>of your comfort zone”</a:t>
            </a:r>
          </a:p>
          <a:p>
            <a:endParaRPr lang="en-US" dirty="0"/>
          </a:p>
        </p:txBody>
      </p:sp>
      <p:sp>
        <p:nvSpPr>
          <p:cNvPr id="15" name="Rectangle 14"/>
          <p:cNvSpPr/>
          <p:nvPr/>
        </p:nvSpPr>
        <p:spPr>
          <a:xfrm>
            <a:off x="4648200" y="5715000"/>
            <a:ext cx="2183483"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Neale Walsch</a:t>
            </a:r>
            <a:endParaRPr lang="en-US" sz="2400" dirty="0">
              <a:solidFill>
                <a:schemeClr val="bg1"/>
              </a:solidFill>
              <a:latin typeface="Times New Roman" pitchFamily="18" charset="0"/>
              <a:cs typeface="Times New Roman" pitchFamily="18" charset="0"/>
            </a:endParaRPr>
          </a:p>
        </p:txBody>
      </p:sp>
      <p:pic>
        <p:nvPicPr>
          <p:cNvPr id="16" name="Picture 15" descr="Neale_Walsch.jpg"/>
          <p:cNvPicPr>
            <a:picLocks noChangeAspect="1"/>
          </p:cNvPicPr>
          <p:nvPr/>
        </p:nvPicPr>
        <p:blipFill>
          <a:blip r:embed="rId2" cstate="print"/>
          <a:stretch>
            <a:fillRect/>
          </a:stretch>
        </p:blipFill>
        <p:spPr>
          <a:xfrm>
            <a:off x="7010400" y="4572000"/>
            <a:ext cx="1320800" cy="1651000"/>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Ladder</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Character Growth Determines</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The Height  Of Your Personal Growth</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ladder.jpg"/>
          <p:cNvPicPr>
            <a:picLocks noChangeAspect="1"/>
          </p:cNvPicPr>
          <p:nvPr/>
        </p:nvPicPr>
        <p:blipFill>
          <a:blip r:embed="rId2" cstate="print"/>
          <a:stretch>
            <a:fillRect/>
          </a:stretch>
        </p:blipFill>
        <p:spPr>
          <a:xfrm>
            <a:off x="1676400" y="1371600"/>
            <a:ext cx="5905500" cy="4114800"/>
          </a:xfrm>
          <a:prstGeom prst="rect">
            <a:avLst/>
          </a:prstGeom>
          <a:ln>
            <a:noFill/>
          </a:ln>
          <a:effectLst>
            <a:outerShdw blurRad="292100" dist="139700" dir="2700000" algn="tl" rotWithShape="0">
              <a:srgbClr val="333333">
                <a:alpha val="65000"/>
              </a:srgbClr>
            </a:outerShdw>
          </a:effectLst>
        </p:spPr>
      </p:pic>
      <p:sp>
        <p:nvSpPr>
          <p:cNvPr id="4" name="Line Callout 3 3"/>
          <p:cNvSpPr/>
          <p:nvPr/>
        </p:nvSpPr>
        <p:spPr>
          <a:xfrm>
            <a:off x="685800" y="381000"/>
            <a:ext cx="3048000" cy="914400"/>
          </a:xfrm>
          <a:prstGeom prst="borderCallout3">
            <a:avLst>
              <a:gd name="adj1" fmla="val 48620"/>
              <a:gd name="adj2" fmla="val 108940"/>
              <a:gd name="adj3" fmla="val 62906"/>
              <a:gd name="adj4" fmla="val 132165"/>
              <a:gd name="adj5" fmla="val 107792"/>
              <a:gd name="adj6" fmla="val 138788"/>
              <a:gd name="adj7" fmla="val 161015"/>
              <a:gd name="adj8" fmla="val 130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Personal Growth Goes Here</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Line Callout 3 4"/>
          <p:cNvSpPr/>
          <p:nvPr/>
        </p:nvSpPr>
        <p:spPr>
          <a:xfrm>
            <a:off x="4572000" y="5715000"/>
            <a:ext cx="3048000" cy="914400"/>
          </a:xfrm>
          <a:prstGeom prst="borderCallout3">
            <a:avLst>
              <a:gd name="adj1" fmla="val 29139"/>
              <a:gd name="adj2" fmla="val -2489"/>
              <a:gd name="adj3" fmla="val -28003"/>
              <a:gd name="adj4" fmla="val -13550"/>
              <a:gd name="adj5" fmla="val -72728"/>
              <a:gd name="adj6" fmla="val -8485"/>
              <a:gd name="adj7" fmla="val -122102"/>
              <a:gd name="adj8" fmla="val -2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Character Growth Goes Here</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Ladder</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We Are Human Beings…Not Human Doings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Climbing With Honor</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284693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Ambition without guidance creates tyranny</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To be a success, think like a success</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The raw value of character</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Most leadership failures are character failures</a:t>
            </a:r>
          </a:p>
        </p:txBody>
      </p:sp>
      <p:pic>
        <p:nvPicPr>
          <p:cNvPr id="10" name="Picture 9" descr="ladder.jpg"/>
          <p:cNvPicPr>
            <a:picLocks noChangeAspect="1"/>
          </p:cNvPicPr>
          <p:nvPr/>
        </p:nvPicPr>
        <p:blipFill>
          <a:blip r:embed="rId2" cstate="print"/>
          <a:stretch>
            <a:fillRect/>
          </a:stretch>
        </p:blipFill>
        <p:spPr>
          <a:xfrm>
            <a:off x="7315200" y="5562600"/>
            <a:ext cx="1524000" cy="10618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Ladder</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Rungs On The Character Ladder</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Climbing With Honor</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4401205"/>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en-US" sz="2600" b="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Character Matters</a:t>
            </a: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 Focus more on the inside than the 	outside </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Inside victories precede outside victories</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Our inside development is totally within our control</a:t>
            </a:r>
          </a:p>
          <a:p>
            <a:pPr defTabSz="228600">
              <a:spcAft>
                <a:spcPts val="3000"/>
              </a:spcAft>
            </a:pPr>
            <a:r>
              <a:rPr lang="en-US" sz="2600" b="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People Matter</a:t>
            </a: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 Follow the Golden Rule</a:t>
            </a:r>
          </a:p>
          <a:p>
            <a:pPr defTabSz="228600">
              <a:spcAft>
                <a:spcPts val="600"/>
              </a:spcAft>
            </a:pPr>
            <a:r>
              <a:rPr lang="en-US" sz="2600" b="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Passion Matters</a:t>
            </a: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 I will only teach what I believe</a:t>
            </a:r>
          </a:p>
          <a:p>
            <a:pPr defTabSz="228600">
              <a:spcAft>
                <a:spcPts val="30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Borrowed beliefs are not owned beliefs</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p>
        </p:txBody>
      </p:sp>
      <p:pic>
        <p:nvPicPr>
          <p:cNvPr id="10" name="Picture 9" descr="ladder.jpg"/>
          <p:cNvPicPr>
            <a:picLocks noChangeAspect="1"/>
          </p:cNvPicPr>
          <p:nvPr/>
        </p:nvPicPr>
        <p:blipFill>
          <a:blip r:embed="rId2" cstate="print"/>
          <a:stretch>
            <a:fillRect/>
          </a:stretch>
        </p:blipFill>
        <p:spPr>
          <a:xfrm>
            <a:off x="7315200" y="5562600"/>
            <a:ext cx="1524000" cy="10618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fade">
                                      <p:cBhvr>
                                        <p:cTn id="31" dur="3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Ladder</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Climbing With Honor</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9" name="Cloud Callout 8"/>
          <p:cNvSpPr/>
          <p:nvPr/>
        </p:nvSpPr>
        <p:spPr>
          <a:xfrm>
            <a:off x="152400" y="1981200"/>
            <a:ext cx="8686800" cy="2209800"/>
          </a:xfrm>
          <a:prstGeom prst="cloudCallout">
            <a:avLst>
              <a:gd name="adj1" fmla="val 31555"/>
              <a:gd name="adj2" fmla="val 71786"/>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72387" y="2508167"/>
            <a:ext cx="8411429"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“With one insignificant exception,</a:t>
            </a:r>
          </a:p>
          <a:p>
            <a:pPr algn="ctr"/>
            <a:r>
              <a:rPr lang="en-US" sz="3200" b="1" i="1" spc="100" dirty="0" smtClean="0">
                <a:latin typeface="Times New Roman" pitchFamily="18" charset="0"/>
                <a:cs typeface="Times New Roman" pitchFamily="18" charset="0"/>
              </a:rPr>
              <a:t>the world is made up of others”</a:t>
            </a:r>
          </a:p>
          <a:p>
            <a:endParaRPr lang="en-US" dirty="0"/>
          </a:p>
        </p:txBody>
      </p:sp>
      <p:sp>
        <p:nvSpPr>
          <p:cNvPr id="15" name="Rectangle 14"/>
          <p:cNvSpPr/>
          <p:nvPr/>
        </p:nvSpPr>
        <p:spPr>
          <a:xfrm>
            <a:off x="4876800" y="5867400"/>
            <a:ext cx="227498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John Maxwell</a:t>
            </a:r>
            <a:endParaRPr lang="en-US" sz="2400" dirty="0">
              <a:solidFill>
                <a:schemeClr val="bg1"/>
              </a:solidFill>
              <a:latin typeface="Times New Roman" pitchFamily="18" charset="0"/>
              <a:cs typeface="Times New Roman" pitchFamily="18" charset="0"/>
            </a:endParaRPr>
          </a:p>
        </p:txBody>
      </p:sp>
      <p:pic>
        <p:nvPicPr>
          <p:cNvPr id="16" name="Picture 15" descr="maxwell_073.JPG"/>
          <p:cNvPicPr>
            <a:picLocks noChangeAspect="1"/>
          </p:cNvPicPr>
          <p:nvPr/>
        </p:nvPicPr>
        <p:blipFill>
          <a:blip r:embed="rId2" cstate="print"/>
          <a:stretch>
            <a:fillRect/>
          </a:stretch>
        </p:blipFill>
        <p:spPr>
          <a:xfrm>
            <a:off x="7162800" y="4343400"/>
            <a:ext cx="1524000" cy="2286000"/>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Ladder</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Rungs On The Character Ladder</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Climbing With Honor</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293926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600" b="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Perspective Matters</a:t>
            </a: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 I will value humility above all 	virtues</a:t>
            </a:r>
            <a:endPar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defTabSz="228600">
              <a:spcAft>
                <a:spcPts val="600"/>
              </a:spcAft>
            </a:pPr>
            <a:r>
              <a:rPr lang="en-US" sz="2800" dirty="0" smtClean="0">
                <a:ln w="19050">
                  <a:solidFill>
                    <a:schemeClr val="tx2">
                      <a:tint val="1000"/>
                    </a:schemeClr>
                  </a:solidFill>
                  <a:prstDash val="solid"/>
                </a:ln>
                <a:solidFill>
                  <a:schemeClr val="accent3"/>
                </a:solidFill>
                <a:latin typeface="Times New Roman" pitchFamily="18" charset="0"/>
                <a:cs typeface="Times New Roman" pitchFamily="18" charset="0"/>
              </a:rPr>
              <a:t>		</a:t>
            </a: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Be teachable</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Everyone has weaknesses</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Hold a beginner’s mindset</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Be willing to serve others</a:t>
            </a:r>
          </a:p>
          <a:p>
            <a:pPr defTabSz="228600">
              <a:spcAft>
                <a:spcPts val="600"/>
              </a:spcAft>
            </a:pPr>
            <a:r>
              <a:rPr lang="en-US" sz="2000" dirty="0" smtClean="0">
                <a:ln w="19050">
                  <a:solidFill>
                    <a:schemeClr val="tx2">
                      <a:tint val="1000"/>
                    </a:schemeClr>
                  </a:solidFill>
                  <a:prstDash val="solid"/>
                </a:ln>
                <a:solidFill>
                  <a:schemeClr val="accent3"/>
                </a:solidFill>
                <a:latin typeface="Times New Roman" pitchFamily="18" charset="0"/>
                <a:cs typeface="Times New Roman" pitchFamily="18" charset="0"/>
              </a:rPr>
              <a:t>						Be grateful</a:t>
            </a:r>
          </a:p>
        </p:txBody>
      </p:sp>
      <p:pic>
        <p:nvPicPr>
          <p:cNvPr id="10" name="Picture 9" descr="ladder.jpg"/>
          <p:cNvPicPr>
            <a:picLocks noChangeAspect="1"/>
          </p:cNvPicPr>
          <p:nvPr/>
        </p:nvPicPr>
        <p:blipFill>
          <a:blip r:embed="rId2" cstate="print"/>
          <a:stretch>
            <a:fillRect/>
          </a:stretch>
        </p:blipFill>
        <p:spPr>
          <a:xfrm>
            <a:off x="7315200" y="5562600"/>
            <a:ext cx="1524000" cy="10618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3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Ladder</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Rungs On The Character Ladder</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Climbing With Honor</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210826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600"/>
              </a:spcAft>
            </a:pPr>
            <a:r>
              <a:rPr lang="en-US" sz="2600" b="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Faithfulness Matters</a:t>
            </a: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 I will strive to finish well</a:t>
            </a:r>
          </a:p>
          <a:p>
            <a:pPr defTabSz="228600">
              <a:spcAft>
                <a:spcPts val="600"/>
              </a:spcAft>
            </a:pPr>
            <a:endPar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ctr" defTabSz="228600">
              <a:spcAft>
                <a:spcPts val="600"/>
              </a:spcAft>
            </a:pP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The stronger your character,</a:t>
            </a:r>
          </a:p>
          <a:p>
            <a:pPr algn="ctr" defTabSz="228600">
              <a:spcAft>
                <a:spcPts val="600"/>
              </a:spcAft>
            </a:pP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the greater your growth potential</a:t>
            </a:r>
            <a:endParaRPr lang="en-US" sz="3200" dirty="0" smtClean="0">
              <a:ln w="19050">
                <a:solidFill>
                  <a:schemeClr val="tx2">
                    <a:tint val="1000"/>
                  </a:schemeClr>
                </a:solidFill>
                <a:prstDash val="solid"/>
              </a:ln>
              <a:solidFill>
                <a:schemeClr val="accent3"/>
              </a:solidFill>
              <a:latin typeface="Times New Roman" pitchFamily="18" charset="0"/>
              <a:cs typeface="Times New Roman" pitchFamily="18" charset="0"/>
            </a:endParaRPr>
          </a:p>
        </p:txBody>
      </p:sp>
      <p:pic>
        <p:nvPicPr>
          <p:cNvPr id="10" name="Picture 9" descr="ladder.jpg"/>
          <p:cNvPicPr>
            <a:picLocks noChangeAspect="1"/>
          </p:cNvPicPr>
          <p:nvPr/>
        </p:nvPicPr>
        <p:blipFill>
          <a:blip r:embed="rId2" cstate="print"/>
          <a:stretch>
            <a:fillRect/>
          </a:stretch>
        </p:blipFill>
        <p:spPr>
          <a:xfrm>
            <a:off x="7315200" y="5562600"/>
            <a:ext cx="1524000" cy="10618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3000"/>
                                        <p:tgtEl>
                                          <p:spTgt spid="14">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3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Rubber Band</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Growth Stops When You Lose The Tension Between Where You Are</a:t>
            </a:r>
          </a:p>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And Where You Could Be</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ubber band.jpg"/>
          <p:cNvPicPr>
            <a:picLocks noChangeAspect="1"/>
          </p:cNvPicPr>
          <p:nvPr/>
        </p:nvPicPr>
        <p:blipFill>
          <a:blip r:embed="rId2" cstate="print"/>
          <a:stretch>
            <a:fillRect/>
          </a:stretch>
        </p:blipFill>
        <p:spPr>
          <a:xfrm>
            <a:off x="838200" y="1295400"/>
            <a:ext cx="7543799" cy="4963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ular Callout 2"/>
          <p:cNvSpPr/>
          <p:nvPr/>
        </p:nvSpPr>
        <p:spPr>
          <a:xfrm>
            <a:off x="1143000" y="1676400"/>
            <a:ext cx="1981200" cy="609600"/>
          </a:xfrm>
          <a:prstGeom prst="wedgeRectCallout">
            <a:avLst>
              <a:gd name="adj1" fmla="val 31315"/>
              <a:gd name="adj2" fmla="val 118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Where You Are</a:t>
            </a:r>
            <a:endParaRPr lang="en-US" sz="2000" b="1" dirty="0"/>
          </a:p>
        </p:txBody>
      </p:sp>
      <p:sp>
        <p:nvSpPr>
          <p:cNvPr id="4" name="Rectangular Callout 3"/>
          <p:cNvSpPr/>
          <p:nvPr/>
        </p:nvSpPr>
        <p:spPr>
          <a:xfrm>
            <a:off x="5562600" y="4953000"/>
            <a:ext cx="1981200" cy="609600"/>
          </a:xfrm>
          <a:prstGeom prst="wedgeRectCallout">
            <a:avLst>
              <a:gd name="adj1" fmla="val -16637"/>
              <a:gd name="adj2" fmla="val -311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Where You Could Be</a:t>
            </a:r>
            <a:endParaRPr lang="en-US" sz="2000" b="1" dirty="0"/>
          </a:p>
        </p:txBody>
      </p:sp>
      <p:sp>
        <p:nvSpPr>
          <p:cNvPr id="6" name="TextBox 5"/>
          <p:cNvSpPr txBox="1"/>
          <p:nvPr/>
        </p:nvSpPr>
        <p:spPr>
          <a:xfrm>
            <a:off x="838200" y="457200"/>
            <a:ext cx="7543800" cy="646331"/>
          </a:xfrm>
          <a:prstGeom prst="rect">
            <a:avLst/>
          </a:prstGeom>
          <a:noFill/>
        </p:spPr>
        <p:txBody>
          <a:bodyPr wrap="square" rtlCol="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Mediocrity Is Not A Worthy Goal</a:t>
            </a:r>
            <a:endPar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Intentionality</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64770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Do It Now…</a:t>
            </a:r>
          </a:p>
        </p:txBody>
      </p:sp>
      <p:sp>
        <p:nvSpPr>
          <p:cNvPr id="8" name="Rectangle 7"/>
          <p:cNvSpPr/>
          <p:nvPr/>
        </p:nvSpPr>
        <p:spPr>
          <a:xfrm>
            <a:off x="609600" y="2133600"/>
            <a:ext cx="8153400" cy="523220"/>
          </a:xfrm>
          <a:prstGeom prst="rect">
            <a:avLst/>
          </a:prstGeom>
        </p:spPr>
        <p:txBody>
          <a:bodyPr wrap="square">
            <a:spAutoFit/>
            <a:scene3d>
              <a:camera prst="orthographicFront"/>
              <a:lightRig rig="flat" dir="t">
                <a:rot lat="0" lon="0" rev="18900000"/>
              </a:lightRig>
            </a:scene3d>
            <a:sp3d extrusionH="31750" contourW="6350" prstMaterial="powder">
              <a:bevelT w="19050" h="19050"/>
              <a:contourClr>
                <a:schemeClr val="accent3">
                  <a:tint val="100000"/>
                  <a:shade val="100000"/>
                  <a:satMod val="100000"/>
                  <a:hueMod val="100000"/>
                </a:schemeClr>
              </a:contourClr>
            </a:sp3d>
          </a:bodyPr>
          <a:lstStyle/>
          <a:p>
            <a:pPr defTabSz="228600">
              <a:spcAft>
                <a:spcPts val="3000"/>
              </a:spcAft>
            </a:pPr>
            <a:r>
              <a:rPr lang="en-US" sz="2800" b="1" dirty="0" smtClean="0">
                <a:ln/>
                <a:solidFill>
                  <a:schemeClr val="accent3"/>
                </a:solidFill>
                <a:latin typeface="Times New Roman" pitchFamily="18" charset="0"/>
                <a:cs typeface="Times New Roman" pitchFamily="18" charset="0"/>
              </a:rPr>
              <a:t>No, really…</a:t>
            </a:r>
          </a:p>
        </p:txBody>
      </p:sp>
      <p:sp>
        <p:nvSpPr>
          <p:cNvPr id="11" name="TextBox 10"/>
          <p:cNvSpPr txBox="1"/>
          <p:nvPr/>
        </p:nvSpPr>
        <p:spPr>
          <a:xfrm>
            <a:off x="4724400" y="762001"/>
            <a:ext cx="4267200" cy="64633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cs typeface="Times New Roman" pitchFamily="18" charset="0"/>
              </a:rPr>
              <a:t>Do You Have a Plan To Grow?</a:t>
            </a:r>
          </a:p>
          <a:p>
            <a:pPr algn="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Acropolis.jpg"/>
          <p:cNvPicPr>
            <a:picLocks noChangeAspect="1"/>
          </p:cNvPicPr>
          <p:nvPr/>
        </p:nvPicPr>
        <p:blipFill>
          <a:blip r:embed="rId2" cstate="print"/>
          <a:stretch>
            <a:fillRect/>
          </a:stretch>
        </p:blipFill>
        <p:spPr>
          <a:xfrm>
            <a:off x="7391400" y="5562600"/>
            <a:ext cx="1447800" cy="10853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Rectangle 9"/>
          <p:cNvSpPr/>
          <p:nvPr/>
        </p:nvSpPr>
        <p:spPr>
          <a:xfrm>
            <a:off x="990600" y="3048000"/>
            <a:ext cx="6810326" cy="1446550"/>
          </a:xfrm>
          <a:prstGeom prst="rect">
            <a:avLst/>
          </a:prstGeom>
        </p:spPr>
        <p:txBody>
          <a:bodyPr wrap="none">
            <a:spAutoFit/>
          </a:bodyPr>
          <a:lstStyle/>
          <a:p>
            <a:pPr defTabSz="228600">
              <a:spcAft>
                <a:spcPts val="3000"/>
              </a:spcAft>
            </a:pPr>
            <a:r>
              <a:rPr lang="en-US" sz="8800" b="1" dirty="0" smtClean="0">
                <a:ln/>
                <a:solidFill>
                  <a:srgbClr val="FFFF00"/>
                </a:solidFill>
                <a:effectLst>
                  <a:glow rad="45500">
                    <a:schemeClr val="accent1">
                      <a:satMod val="220000"/>
                      <a:alpha val="35000"/>
                    </a:schemeClr>
                  </a:glow>
                  <a:outerShdw blurRad="60007" dist="310007" dir="7680000" sy="30000" kx="1300200" algn="ctr" rotWithShape="0">
                    <a:prstClr val="black">
                      <a:alpha val="32000"/>
                    </a:prstClr>
                  </a:outerShdw>
                </a:effectLst>
                <a:latin typeface="Times New Roman" pitchFamily="18" charset="0"/>
                <a:cs typeface="Times New Roman" pitchFamily="18" charset="0"/>
              </a:rPr>
              <a:t>DO IT NOW!</a:t>
            </a:r>
          </a:p>
        </p:txBody>
      </p:sp>
      <p:sp>
        <p:nvSpPr>
          <p:cNvPr id="12" name="Rectangle 11"/>
          <p:cNvSpPr/>
          <p:nvPr/>
        </p:nvSpPr>
        <p:spPr>
          <a:xfrm>
            <a:off x="3200400" y="5105400"/>
            <a:ext cx="3918701" cy="36933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defTabSz="228600">
              <a:spcAft>
                <a:spcPts val="3000"/>
              </a:spcAft>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Seriously… what are you waiting for?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Rubber Band</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A Series Of Stretches</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Time to Stretch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04800" y="2133600"/>
            <a:ext cx="8839200" cy="3108543"/>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12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God’s gift to us:  Potential</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Our gift to God:  Developing it</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If you are in the same place very long – it is time to stretch</a:t>
            </a:r>
          </a:p>
          <a:p>
            <a:pPr defTabSz="228600">
              <a:spcAft>
                <a:spcPts val="3000"/>
              </a:spcAft>
            </a:pPr>
            <a:r>
              <a:rPr lang="en-US" sz="2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Where do you need to stretch right now?</a:t>
            </a:r>
            <a:endParaRPr lang="en-US" sz="3200" dirty="0" smtClean="0">
              <a:ln w="19050">
                <a:solidFill>
                  <a:schemeClr val="tx2">
                    <a:tint val="1000"/>
                  </a:schemeClr>
                </a:solidFill>
                <a:prstDash val="solid"/>
              </a:ln>
              <a:solidFill>
                <a:schemeClr val="accent3"/>
              </a:solidFill>
              <a:latin typeface="Times New Roman" pitchFamily="18" charset="0"/>
              <a:cs typeface="Times New Roman" pitchFamily="18" charset="0"/>
            </a:endParaRPr>
          </a:p>
        </p:txBody>
      </p:sp>
      <p:pic>
        <p:nvPicPr>
          <p:cNvPr id="9" name="Picture 8" descr="rubber band.jpg"/>
          <p:cNvPicPr>
            <a:picLocks noChangeAspect="1"/>
          </p:cNvPicPr>
          <p:nvPr/>
        </p:nvPicPr>
        <p:blipFill>
          <a:blip r:embed="rId2" cstate="print"/>
          <a:stretch>
            <a:fillRect/>
          </a:stretch>
        </p:blipFill>
        <p:spPr>
          <a:xfrm>
            <a:off x="7467600" y="5715000"/>
            <a:ext cx="1405173" cy="9244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Rubber Band</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3048000"/>
            <a:ext cx="853440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It Is Easy To Be Average</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Time to Stretch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rubber band.jpg"/>
          <p:cNvPicPr>
            <a:picLocks noChangeAspect="1"/>
          </p:cNvPicPr>
          <p:nvPr/>
        </p:nvPicPr>
        <p:blipFill>
          <a:blip r:embed="rId2" cstate="print"/>
          <a:stretch>
            <a:fillRect/>
          </a:stretch>
        </p:blipFill>
        <p:spPr>
          <a:xfrm>
            <a:off x="7467600" y="5715000"/>
            <a:ext cx="1405173" cy="9244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Rubber Band</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Benefit Of Stretching</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Time to Stretch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215443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Few people will stretch</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Status Quo ultimately leads to destruction</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Stretching always starts from the inside out</a:t>
            </a:r>
          </a:p>
        </p:txBody>
      </p:sp>
      <p:pic>
        <p:nvPicPr>
          <p:cNvPr id="9" name="Picture 8" descr="rubber band.jpg"/>
          <p:cNvPicPr>
            <a:picLocks noChangeAspect="1"/>
          </p:cNvPicPr>
          <p:nvPr/>
        </p:nvPicPr>
        <p:blipFill>
          <a:blip r:embed="rId2" cstate="print"/>
          <a:stretch>
            <a:fillRect/>
          </a:stretch>
        </p:blipFill>
        <p:spPr>
          <a:xfrm>
            <a:off x="7467600" y="5715000"/>
            <a:ext cx="1405173" cy="9244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Rubber Band</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Time to Stretch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pic>
        <p:nvPicPr>
          <p:cNvPr id="9" name="Picture 8" descr="rubber band.jpg"/>
          <p:cNvPicPr>
            <a:picLocks noChangeAspect="1"/>
          </p:cNvPicPr>
          <p:nvPr/>
        </p:nvPicPr>
        <p:blipFill>
          <a:blip r:embed="rId2" cstate="print"/>
          <a:stretch>
            <a:fillRect/>
          </a:stretch>
        </p:blipFill>
        <p:spPr>
          <a:xfrm>
            <a:off x="7467600" y="5715000"/>
            <a:ext cx="1405173" cy="9244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Cloud Callout 9"/>
          <p:cNvSpPr/>
          <p:nvPr/>
        </p:nvSpPr>
        <p:spPr>
          <a:xfrm>
            <a:off x="152400" y="1981200"/>
            <a:ext cx="8686800" cy="2209800"/>
          </a:xfrm>
          <a:prstGeom prst="cloudCallout">
            <a:avLst>
              <a:gd name="adj1" fmla="val 31555"/>
              <a:gd name="adj2" fmla="val 71786"/>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72387" y="2508167"/>
            <a:ext cx="8411429"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“You are exactly where you should be given all you have done to get here.”</a:t>
            </a:r>
          </a:p>
          <a:p>
            <a:endParaRPr lang="en-US" dirty="0"/>
          </a:p>
        </p:txBody>
      </p:sp>
    </p:spTree>
  </p:cSld>
  <p:clrMapOvr>
    <a:masterClrMapping/>
  </p:clrMapOvr>
  <p:transition>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Rubber Band</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Benefit Of Stretching</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Time to Stretch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276998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Stretching always requires change – </a:t>
            </a:r>
            <a:r>
              <a:rPr lang="en-US" sz="2000" i="1" dirty="0" smtClean="0">
                <a:ln w="19050">
                  <a:solidFill>
                    <a:schemeClr val="tx2">
                      <a:tint val="1000"/>
                    </a:schemeClr>
                  </a:solidFill>
                  <a:prstDash val="solid"/>
                </a:ln>
                <a:solidFill>
                  <a:schemeClr val="accent3"/>
                </a:solidFill>
                <a:latin typeface="Times New Roman" pitchFamily="18" charset="0"/>
                <a:cs typeface="Times New Roman" pitchFamily="18" charset="0"/>
              </a:rPr>
              <a:t>It’s never too late to be what you might have been”</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Stretching sets you apart – </a:t>
            </a:r>
            <a:r>
              <a:rPr lang="en-US" sz="2000" i="1" dirty="0" smtClean="0">
                <a:ln w="19050">
                  <a:solidFill>
                    <a:schemeClr val="tx2">
                      <a:tint val="1000"/>
                    </a:schemeClr>
                  </a:solidFill>
                  <a:prstDash val="solid"/>
                </a:ln>
                <a:solidFill>
                  <a:schemeClr val="accent3"/>
                </a:solidFill>
                <a:latin typeface="Times New Roman" pitchFamily="18" charset="0"/>
                <a:cs typeface="Times New Roman" pitchFamily="18" charset="0"/>
              </a:rPr>
              <a:t>“Good enough” is the motto of the 		defeated</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Stretching can become a lifestyle</a:t>
            </a:r>
          </a:p>
        </p:txBody>
      </p:sp>
      <p:pic>
        <p:nvPicPr>
          <p:cNvPr id="9" name="Picture 8" descr="rubber band.jpg"/>
          <p:cNvPicPr>
            <a:picLocks noChangeAspect="1"/>
          </p:cNvPicPr>
          <p:nvPr/>
        </p:nvPicPr>
        <p:blipFill>
          <a:blip r:embed="rId2" cstate="print"/>
          <a:stretch>
            <a:fillRect/>
          </a:stretch>
        </p:blipFill>
        <p:spPr>
          <a:xfrm>
            <a:off x="7467600" y="5715000"/>
            <a:ext cx="1405173" cy="9244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Rubber Band</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Time to Stretch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0" name="Cloud Callout 9"/>
          <p:cNvSpPr/>
          <p:nvPr/>
        </p:nvSpPr>
        <p:spPr>
          <a:xfrm>
            <a:off x="152400" y="1828800"/>
            <a:ext cx="8991600" cy="2362200"/>
          </a:xfrm>
          <a:prstGeom prst="cloudCallout">
            <a:avLst>
              <a:gd name="adj1" fmla="val 31555"/>
              <a:gd name="adj2" fmla="val 71786"/>
            </a:avLst>
          </a:prstGeom>
          <a:effectLst>
            <a:outerShdw blurRad="76200" dist="12700" dir="2700000" sy="-23000" kx="-8004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rot="21291183">
            <a:off x="272386" y="2431966"/>
            <a:ext cx="8411429" cy="1354217"/>
          </a:xfrm>
          <a:prstGeom prst="rect">
            <a:avLst/>
          </a:prstGeom>
          <a:noFill/>
        </p:spPr>
        <p:txBody>
          <a:bodyPr wrap="square" rtlCol="0">
            <a:spAutoFit/>
          </a:bodyPr>
          <a:lstStyle/>
          <a:p>
            <a:pPr algn="ctr"/>
            <a:r>
              <a:rPr lang="en-US" sz="3200" b="1" i="1" spc="100" dirty="0" smtClean="0">
                <a:latin typeface="Times New Roman" pitchFamily="18" charset="0"/>
                <a:cs typeface="Times New Roman" pitchFamily="18" charset="0"/>
              </a:rPr>
              <a:t>“If you won’t be better tomorrow than today, then what do you need today for?”</a:t>
            </a:r>
          </a:p>
          <a:p>
            <a:endParaRPr lang="en-US" dirty="0"/>
          </a:p>
        </p:txBody>
      </p:sp>
      <p:pic>
        <p:nvPicPr>
          <p:cNvPr id="15" name="Picture 14" descr="rabbi.jpg"/>
          <p:cNvPicPr>
            <a:picLocks noChangeAspect="1"/>
          </p:cNvPicPr>
          <p:nvPr/>
        </p:nvPicPr>
        <p:blipFill>
          <a:blip r:embed="rId2" cstate="print"/>
          <a:stretch>
            <a:fillRect/>
          </a:stretch>
        </p:blipFill>
        <p:spPr>
          <a:xfrm>
            <a:off x="7391400" y="4495800"/>
            <a:ext cx="1381125" cy="2195834"/>
          </a:xfrm>
          <a:prstGeom prst="ellipse">
            <a:avLst/>
          </a:prstGeom>
          <a:ln>
            <a:noFill/>
          </a:ln>
          <a:effectLst>
            <a:outerShdw blurRad="76200" dir="13500000" sy="23000" kx="1200000" algn="br" rotWithShape="0">
              <a:prstClr val="black">
                <a:alpha val="20000"/>
              </a:prstClr>
            </a:outerShdw>
            <a:softEdge rad="112500"/>
          </a:effectLst>
        </p:spPr>
      </p:pic>
      <p:sp>
        <p:nvSpPr>
          <p:cNvPr id="16" name="Rectangle 15"/>
          <p:cNvSpPr/>
          <p:nvPr/>
        </p:nvSpPr>
        <p:spPr>
          <a:xfrm>
            <a:off x="4648200" y="5867400"/>
            <a:ext cx="2568332" cy="523220"/>
          </a:xfrm>
          <a:prstGeom prst="rect">
            <a:avLst/>
          </a:prstGeom>
        </p:spPr>
        <p:txBody>
          <a:bodyPr wrap="none">
            <a:spAutoFit/>
          </a:bodyPr>
          <a:lstStyle/>
          <a:p>
            <a:r>
              <a:rPr lang="en-US" sz="2800" b="1" i="1" spc="1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Rabbi Nachman</a:t>
            </a:r>
            <a:endParaRPr lang="en-US" sz="2400"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Rubber Band</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Benefit Of Stretching</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Time to Stretch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1338828"/>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Stretching gives you a shot at significance</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Stretching must be intentional…till the end</a:t>
            </a:r>
            <a:endParaRPr lang="en-US" sz="2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8" descr="rubber band.jpg"/>
          <p:cNvPicPr>
            <a:picLocks noChangeAspect="1"/>
          </p:cNvPicPr>
          <p:nvPr/>
        </p:nvPicPr>
        <p:blipFill>
          <a:blip r:embed="rId2" cstate="print"/>
          <a:stretch>
            <a:fillRect/>
          </a:stretch>
        </p:blipFill>
        <p:spPr>
          <a:xfrm>
            <a:off x="7467600" y="5715000"/>
            <a:ext cx="1405173" cy="9244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Box 9"/>
          <p:cNvSpPr txBox="1"/>
          <p:nvPr/>
        </p:nvSpPr>
        <p:spPr>
          <a:xfrm>
            <a:off x="304800" y="4267200"/>
            <a:ext cx="8534400" cy="120032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Make your greatest fear</a:t>
            </a:r>
          </a:p>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to achieve mediocrity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2539157"/>
          </a:xfrm>
          <a:prstGeom prst="rect">
            <a:avLst/>
          </a:prstGeom>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800"/>
              </a:spcAft>
            </a:pP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Law of</a:t>
            </a:r>
          </a:p>
          <a:p>
            <a:pPr algn="ctr"/>
            <a:r>
              <a:rPr lang="en-US" sz="7200" b="1" cap="small" dirty="0" smtClean="0">
                <a:ln w="11430"/>
                <a:solidFill>
                  <a:srgbClr val="FFFF00"/>
                </a:solidFill>
                <a:effectLst>
                  <a:outerShdw blurRad="38100" dist="38100" dir="2700000" algn="tl">
                    <a:srgbClr val="000000">
                      <a:alpha val="43137"/>
                    </a:srgbClr>
                  </a:outerShdw>
                </a:effectLst>
                <a:latin typeface="Times New Roman"/>
                <a:ea typeface="Calibri"/>
              </a:rPr>
              <a:t>The Tradeoffs</a:t>
            </a:r>
            <a:endParaRPr lang="en-US" sz="7200" b="1" cap="small" dirty="0">
              <a:ln w="1143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4800" y="3429000"/>
            <a:ext cx="8375847"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You Have To Give Up To Go Up</a:t>
            </a:r>
            <a:endParaRPr lang="en-US" sz="36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533400" y="304800"/>
            <a:ext cx="7924800" cy="584775"/>
          </a:xfrm>
          <a:prstGeom prst="rect">
            <a:avLst/>
          </a:prstGeom>
          <a:noFill/>
        </p:spPr>
        <p:txBody>
          <a:bodyPr wrap="square" rtlCol="0">
            <a:spAutoFit/>
          </a:bodyPr>
          <a:lstStyle/>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The Hardest Part About Stealing Second Base</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pic>
        <p:nvPicPr>
          <p:cNvPr id="7" name="Picture 6" descr="steal-second.jpg"/>
          <p:cNvPicPr>
            <a:picLocks noChangeAspect="1"/>
          </p:cNvPicPr>
          <p:nvPr/>
        </p:nvPicPr>
        <p:blipFill>
          <a:blip r:embed="rId2" cstate="print"/>
          <a:stretch>
            <a:fillRect/>
          </a:stretch>
        </p:blipFill>
        <p:spPr>
          <a:xfrm>
            <a:off x="838200" y="990600"/>
            <a:ext cx="7231380" cy="4606260"/>
          </a:xfrm>
          <a:prstGeom prst="rect">
            <a:avLst/>
          </a:prstGeom>
        </p:spPr>
      </p:pic>
      <p:sp>
        <p:nvSpPr>
          <p:cNvPr id="8" name="TextBox 7"/>
          <p:cNvSpPr txBox="1"/>
          <p:nvPr/>
        </p:nvSpPr>
        <p:spPr>
          <a:xfrm>
            <a:off x="609600" y="5791200"/>
            <a:ext cx="7924800" cy="584775"/>
          </a:xfrm>
          <a:prstGeom prst="rect">
            <a:avLst/>
          </a:prstGeom>
          <a:noFill/>
        </p:spPr>
        <p:txBody>
          <a:bodyPr wrap="square" rtlCol="0">
            <a:spAutoFit/>
          </a:bodyPr>
          <a:lstStyle/>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Is taking your foot off first base</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69332"/>
          </a:xfrm>
          <a:prstGeom prst="rect">
            <a:avLst/>
          </a:prstGeom>
        </p:spPr>
        <p:txBody>
          <a:bodyPr wrap="square">
            <a:spAutoFit/>
          </a:bodyPr>
          <a:lstStyle/>
          <a:p>
            <a:r>
              <a:rPr lang="en-US" b="1" spc="100" dirty="0" smtClean="0">
                <a:solidFill>
                  <a:srgbClr val="FFFF00"/>
                </a:solidFill>
                <a:latin typeface="Times New Roman"/>
                <a:ea typeface="Calibri"/>
              </a:rPr>
              <a:t>The Law of The Tradeoffs</a:t>
            </a:r>
            <a:endParaRPr lang="en-US" b="1" spc="100" dirty="0">
              <a:solidFill>
                <a:srgbClr val="FFFF00"/>
              </a:solidFill>
            </a:endParaRPr>
          </a:p>
        </p:txBody>
      </p:sp>
      <p:cxnSp>
        <p:nvCxnSpPr>
          <p:cNvPr id="5" name="Straight Connector 4"/>
          <p:cNvCxnSpPr/>
          <p:nvPr/>
        </p:nvCxnSpPr>
        <p:spPr>
          <a:xfrm>
            <a:off x="228600" y="685800"/>
            <a:ext cx="7696200" cy="0"/>
          </a:xfrm>
          <a:prstGeom prst="line">
            <a:avLst/>
          </a:prstGeom>
          <a:ln w="19050">
            <a:gradFill flip="none" rotWithShape="1">
              <a:gsLst>
                <a:gs pos="0">
                  <a:srgbClr val="FFFF00"/>
                </a:gs>
                <a:gs pos="20000">
                  <a:srgbClr val="0070C0"/>
                </a:gs>
                <a:gs pos="100000">
                  <a:srgbClr val="FFBF00"/>
                </a:gs>
              </a:gsLst>
              <a:lin ang="0" scaled="1"/>
              <a:tileRect/>
            </a:gra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1295400"/>
            <a:ext cx="8534400" cy="584775"/>
          </a:xfrm>
          <a:prstGeom prst="rect">
            <a:avLst/>
          </a:prstGeom>
          <a:noFill/>
        </p:spPr>
        <p:txBody>
          <a:bodyPr wrap="square" rtlCol="0">
            <a:spAutoFit/>
          </a:bodyPr>
          <a:lstStyle/>
          <a:p>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The Next Step</a:t>
            </a:r>
          </a:p>
        </p:txBody>
      </p:sp>
      <p:sp>
        <p:nvSpPr>
          <p:cNvPr id="11" name="TextBox 10"/>
          <p:cNvSpPr txBox="1"/>
          <p:nvPr/>
        </p:nvSpPr>
        <p:spPr>
          <a:xfrm>
            <a:off x="4724400" y="762001"/>
            <a:ext cx="4267200"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Times New Roman" pitchFamily="18" charset="0"/>
              </a:rPr>
              <a:t>Go Up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
        <p:nvSpPr>
          <p:cNvPr id="13" name="TextBox 12"/>
          <p:cNvSpPr txBox="1"/>
          <p:nvPr/>
        </p:nvSpPr>
        <p:spPr>
          <a:xfrm>
            <a:off x="0" y="6488668"/>
            <a:ext cx="4191000" cy="369332"/>
          </a:xfrm>
          <a:prstGeom prst="rect">
            <a:avLst/>
          </a:prstGeom>
          <a:noFill/>
        </p:spPr>
        <p:txBody>
          <a:bodyPr wrap="square" rtlCol="0">
            <a:spAutoFit/>
          </a:bodyPr>
          <a:lstStyle/>
          <a:p>
            <a:r>
              <a:rPr lang="en-US" i="1" dirty="0" smtClean="0">
                <a:solidFill>
                  <a:schemeClr val="accent3">
                    <a:lumMod val="20000"/>
                    <a:lumOff val="80000"/>
                  </a:schemeClr>
                </a:solidFill>
                <a:latin typeface="Times New Roman" pitchFamily="18" charset="0"/>
                <a:cs typeface="Times New Roman" pitchFamily="18" charset="0"/>
              </a:rPr>
              <a:t>The 15 </a:t>
            </a:r>
            <a:r>
              <a:rPr lang="en-US" i="1" dirty="0">
                <a:solidFill>
                  <a:schemeClr val="accent3">
                    <a:lumMod val="20000"/>
                    <a:lumOff val="80000"/>
                  </a:schemeClr>
                </a:solidFill>
                <a:latin typeface="Times New Roman" pitchFamily="18" charset="0"/>
                <a:cs typeface="Times New Roman" pitchFamily="18" charset="0"/>
              </a:rPr>
              <a:t>Invaluable </a:t>
            </a:r>
            <a:r>
              <a:rPr lang="en-US" i="1" dirty="0" smtClean="0">
                <a:solidFill>
                  <a:schemeClr val="accent3">
                    <a:lumMod val="20000"/>
                    <a:lumOff val="80000"/>
                  </a:schemeClr>
                </a:solidFill>
                <a:latin typeface="Times New Roman" pitchFamily="18" charset="0"/>
                <a:cs typeface="Times New Roman" pitchFamily="18" charset="0"/>
              </a:rPr>
              <a:t>Laws of Growth</a:t>
            </a:r>
            <a:endParaRPr lang="en-US" i="1" dirty="0">
              <a:solidFill>
                <a:schemeClr val="accent3">
                  <a:lumMod val="20000"/>
                  <a:lumOff val="80000"/>
                </a:schemeClr>
              </a:solidFill>
              <a:latin typeface="Times New Roman" pitchFamily="18" charset="0"/>
              <a:cs typeface="Times New Roman" pitchFamily="18" charset="0"/>
            </a:endParaRPr>
          </a:p>
        </p:txBody>
      </p:sp>
      <p:sp>
        <p:nvSpPr>
          <p:cNvPr id="14" name="Rectangle 13"/>
          <p:cNvSpPr/>
          <p:nvPr/>
        </p:nvSpPr>
        <p:spPr>
          <a:xfrm>
            <a:off x="381000" y="2133600"/>
            <a:ext cx="8382000" cy="3154710"/>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What will it take for you to reach your potential?</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What are you willing to give up?</a:t>
            </a:r>
          </a:p>
          <a:p>
            <a:pPr defTabSz="228600">
              <a:spcAft>
                <a:spcPts val="3000"/>
              </a:spcAft>
            </a:pP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What will you have to give up?</a:t>
            </a:r>
          </a:p>
          <a:p>
            <a:pPr algn="ctr" defTabSz="228600"/>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Not being willing to give up something is the key reason</a:t>
            </a:r>
          </a:p>
          <a:p>
            <a:pPr algn="ctr" defTabSz="228600">
              <a:spcAft>
                <a:spcPts val="3000"/>
              </a:spcAft>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why most people will never reach their potential</a:t>
            </a:r>
            <a:endParaRPr lang="en-US" sz="20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Picture 11" descr="steal-second.jpg"/>
          <p:cNvPicPr>
            <a:picLocks noChangeAspect="1"/>
          </p:cNvPicPr>
          <p:nvPr/>
        </p:nvPicPr>
        <p:blipFill>
          <a:blip r:embed="rId2" cstate="print"/>
          <a:stretch>
            <a:fillRect/>
          </a:stretch>
        </p:blipFill>
        <p:spPr>
          <a:xfrm>
            <a:off x="7086600" y="5486400"/>
            <a:ext cx="1676400" cy="1067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3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10709</TotalTime>
  <Words>3593</Words>
  <Application>Microsoft Office PowerPoint</Application>
  <PresentationFormat>On-screen Show (4:3)</PresentationFormat>
  <Paragraphs>934</Paragraphs>
  <Slides>135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135</vt:i4>
      </vt:variant>
    </vt:vector>
  </HeadingPairs>
  <TitlesOfParts>
    <vt:vector size="143" baseType="lpstr">
      <vt:lpstr>AGaramond Bold</vt:lpstr>
      <vt:lpstr>Arial</vt:lpstr>
      <vt:lpstr>Ashley Script MT</vt:lpstr>
      <vt:lpstr>Calibri</vt:lpstr>
      <vt:lpstr>Freestyle Script</vt:lpstr>
      <vt:lpstr>Stencil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Organization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Krug</dc:creator>
  <cp:lastModifiedBy>Memo Vargas</cp:lastModifiedBy>
  <cp:revision>790</cp:revision>
  <dcterms:created xsi:type="dcterms:W3CDTF">2013-08-02T17:15:48Z</dcterms:created>
  <dcterms:modified xsi:type="dcterms:W3CDTF">2015-07-01T17:32:17Z</dcterms:modified>
</cp:coreProperties>
</file>